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1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77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63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12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0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68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31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87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906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23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981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2E6CC34-6AE7-4F83-81AB-ADE8A1789DC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BB2C14A-4F6D-4A52-BB91-CB8252E68F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26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53035" y="1827998"/>
            <a:ext cx="101296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Classe de </a:t>
            </a:r>
            <a:r>
              <a:rPr lang="fr-FR" sz="72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Terminale </a:t>
            </a:r>
            <a:r>
              <a:rPr lang="fr-FR" sz="72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 </a:t>
            </a:r>
          </a:p>
          <a:p>
            <a:r>
              <a:rPr lang="fr-FR" sz="48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</a:p>
          <a:p>
            <a:r>
              <a:rPr lang="fr-FR" sz="6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PROGRAMME d’HISTOIRE</a:t>
            </a:r>
            <a:endParaRPr lang="fr-FR" sz="7200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endParaRPr lang="fr-FR" dirty="0" smtClean="0"/>
          </a:p>
          <a:p>
            <a:pPr algn="ctr"/>
            <a:r>
              <a:rPr lang="fr-FR" sz="3600" b="1" dirty="0">
                <a:solidFill>
                  <a:schemeClr val="accent6">
                    <a:lumMod val="50000"/>
                  </a:schemeClr>
                </a:solidFill>
              </a:rPr>
              <a:t>« Les relations entre les puissances et l’opposition</a:t>
            </a:r>
          </a:p>
          <a:p>
            <a:pPr algn="ctr"/>
            <a:r>
              <a:rPr lang="fr-FR" sz="3600" b="1" dirty="0">
                <a:solidFill>
                  <a:schemeClr val="accent6">
                    <a:lumMod val="50000"/>
                  </a:schemeClr>
                </a:solidFill>
              </a:rPr>
              <a:t>des modèles politiques, des années 1930 à nos jours »</a:t>
            </a:r>
            <a:endParaRPr lang="fr-FR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172" name="Picture 4" descr="RÃ©sultat de recherche d'images pour &quot;histoir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3035">
            <a:off x="8919789" y="643451"/>
            <a:ext cx="2936338" cy="1908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6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72351" y="1260775"/>
            <a:ext cx="72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2 chapitres + question spécifique sur la France</a:t>
            </a:r>
            <a:endParaRPr lang="fr-FR" sz="28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72351" y="2060994"/>
            <a:ext cx="5634319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Des territoires inégalement intégrés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dans la</a:t>
            </a: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mondialisation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14246" y="1874534"/>
            <a:ext cx="5701553" cy="31393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Etudes de cas :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Les îles de la Caraïbe et des Antilles : entre intégration régionale et ouverture mondiale.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La Russie, un pays dans la mondialisation : inégale intégration des territoires, tensions et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coopérations internationales.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Les corridors de développement en Amérique latine : un outil d’intégration et de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désenclavement.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L’Asie du Sud-Est : inégalités d’intégration et enjeux de coopération.</a:t>
            </a:r>
            <a:endParaRPr lang="fr-FR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2353" y="3839066"/>
            <a:ext cx="5634317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Coopérations, tensions et régulations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aux</a:t>
            </a: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échelles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mondiale, régionale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 locale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30507" y="5420911"/>
            <a:ext cx="9897034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Question spécifique sur la France :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France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un rayonnement international différencié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 une inégale attractivité dans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mondialisation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01003" y="364420"/>
            <a:ext cx="109147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2 </a:t>
            </a:r>
            <a:r>
              <a:rPr lang="fr-FR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Dynamiques territoriales, coopérations et tensions dans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mondialisation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pic>
        <p:nvPicPr>
          <p:cNvPr id="4098" name="Picture 2" descr="RÃ©sultat de recherche d'images pour &quot;smiley franÃ§ai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046" y="4905036"/>
            <a:ext cx="2464753" cy="176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45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72351" y="1260775"/>
            <a:ext cx="72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2 chapitres + question spécifique sur la France</a:t>
            </a:r>
            <a:endParaRPr lang="fr-FR" sz="28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3773" y="2060994"/>
            <a:ext cx="6142897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Des politiques européennes entre compétitivité et cohésion des territoires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.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14246" y="1874534"/>
            <a:ext cx="5701553" cy="31393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Etudes de cas :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L’Allemagne : une puissance européenne aux territoires inégalement intégrés dans la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mondialisation.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Les transports dans l’Union européenne : un outil d’ouverture, de cohésion et de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compétitivité.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La politique agricole commune (PAC) : les effets territoriaux d’une politique européenne.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La cartographie d’une agglomération industrielle ou technologique en France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.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2353" y="3628860"/>
            <a:ext cx="5634317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L’Union européenne, un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espace plus ou</a:t>
            </a: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moins ouvert sur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 monde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.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30507" y="5420911"/>
            <a:ext cx="6567583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Question spécifique sur la France :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France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les dynamiques différenciées des territoires transfrontaliers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50777" y="384509"/>
            <a:ext cx="1044957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3 </a:t>
            </a:r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L’Union européenne dans la mondialisation 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 des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dynamiques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complexes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pic>
        <p:nvPicPr>
          <p:cNvPr id="3074" name="Picture 2" descr="RÃ©sultat de recherche d'images pour &quot;smiley franÃ§ais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r="11106" b="3262"/>
          <a:stretch/>
        </p:blipFill>
        <p:spPr bwMode="auto">
          <a:xfrm>
            <a:off x="8598090" y="5363796"/>
            <a:ext cx="1007637" cy="122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87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72351" y="2298410"/>
            <a:ext cx="72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2</a:t>
            </a:r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chapitres </a:t>
            </a:r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</a:t>
            </a:r>
            <a:endParaRPr lang="fr-FR" sz="28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72351" y="3146495"/>
            <a:ext cx="5837631" cy="7386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lignes de force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du territoire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français.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3121" y="4534890"/>
            <a:ext cx="5634317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Des recompositions territoriales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à toutes les</a:t>
            </a: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échelles,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entre attractivité, concurrence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</a:t>
            </a: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inégalités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87032" y="248825"/>
            <a:ext cx="839096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4 </a:t>
            </a:r>
            <a:r>
              <a:rPr lang="fr-FR" sz="20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0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conclusif</a:t>
            </a:r>
            <a:r>
              <a:rPr lang="fr-FR" sz="20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France et ses régions dans l’Union européenne et dans la mondialisation : lignes de force et recompositions</a:t>
            </a:r>
            <a:endParaRPr lang="fr-FR" sz="2400" dirty="0">
              <a:solidFill>
                <a:srgbClr val="00B0F0"/>
              </a:solidFill>
              <a:latin typeface="Berlin Sans FB" panose="020E0602020502020306" pitchFamily="34" charset="0"/>
            </a:endParaRPr>
          </a:p>
        </p:txBody>
      </p:sp>
      <p:pic>
        <p:nvPicPr>
          <p:cNvPr id="1026" name="Picture 2" descr="La France en morceaux - étude - Mission de l'Église en rur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61" y="-940217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 descr="La France en morceaux - étude - Mission de l'Église en rural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12182">
            <a:off x="1034062" y="362486"/>
            <a:ext cx="1799590" cy="1799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Ambassade de France au Kazakhstan - Посольство Франции в Казахстане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2" r="13419"/>
          <a:stretch/>
        </p:blipFill>
        <p:spPr bwMode="auto">
          <a:xfrm rot="678347">
            <a:off x="8068953" y="1701811"/>
            <a:ext cx="2572583" cy="218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47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73605" y="227728"/>
            <a:ext cx="3267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4 thèmes :</a:t>
            </a:r>
            <a:endParaRPr lang="fr-FR" sz="36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37129" y="1085671"/>
            <a:ext cx="1024665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1 </a:t>
            </a:r>
            <a:r>
              <a:rPr lang="fr-FR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L’Europe face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aux Fragilités des démocraties, totalitarismes et Seconde Guerre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mondiale (1929-1945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)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75965" y="2286000"/>
            <a:ext cx="880782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2 </a:t>
            </a:r>
            <a:r>
              <a:rPr lang="fr-FR" sz="2400" dirty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multiplication des acteurs internationaux dans un monde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bipolaire (de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1945 au début des années 1970) 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094" y="3603812"/>
            <a:ext cx="757069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3 </a:t>
            </a:r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remises en cause économiques, politiques et sociales des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années 1970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à 1991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00600" y="5096435"/>
            <a:ext cx="668318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4 </a:t>
            </a:r>
            <a:r>
              <a:rPr lang="fr-FR" sz="20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monde, l’Europe et la France depuis les années 1990,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entre coopérations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 conflits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58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03612" y="151275"/>
            <a:ext cx="90095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1 </a:t>
            </a:r>
            <a:r>
              <a:rPr lang="fr-FR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L’Europe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face aux Fragilités des démocraties, totalitarismes et Seconde Guerre mondiale (1929-1945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)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8258" y="838127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3</a:t>
            </a:r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chapitres</a:t>
            </a:r>
            <a:endParaRPr lang="fr-FR" sz="28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8258" y="1413774"/>
            <a:ext cx="5002306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1.</a:t>
            </a:r>
            <a:r>
              <a:rPr lang="fr-FR" u="sng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endParaRPr lang="fr-FR" u="sng" dirty="0" smtClean="0">
              <a:solidFill>
                <a:srgbClr val="002060"/>
              </a:solidFill>
              <a:latin typeface="Berlin Sans FB" panose="020E0602020502020306" pitchFamily="34" charset="0"/>
            </a:endParaRP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L’impact de la crise de 1929 : déséquilibres économiques et sociaux</a:t>
            </a:r>
            <a:endParaRPr lang="fr-FR" sz="2400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04645" y="1388225"/>
            <a:ext cx="5925671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3 points de passage </a:t>
            </a:r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les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conséquences de la crise de 1929 en Amérique latine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- 1933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un nouveau président des États-Unis, F. D.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Roosevelt, pour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une nouvelle politique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économique, le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New Deal.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Juin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1936 : les accords Matignon.</a:t>
            </a:r>
            <a:endParaRPr lang="fr-FR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258" y="2953272"/>
            <a:ext cx="5459506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2. </a:t>
            </a:r>
            <a:r>
              <a:rPr lang="fr-FR" u="sng" dirty="0">
                <a:solidFill>
                  <a:srgbClr val="FFC000"/>
                </a:solidFill>
                <a:latin typeface="Berlin Sans FB" panose="020E0602020502020306" pitchFamily="34" charset="0"/>
              </a:rPr>
              <a:t>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régimes totalitaires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endParaRPr lang="fr-FR" u="sng" dirty="0" smtClean="0">
              <a:solidFill>
                <a:srgbClr val="FFC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04645" y="3045024"/>
            <a:ext cx="5925671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3 points de passage </a:t>
            </a:r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- 1937-1938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la Grande Terreur en URSS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- 9-10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novembre 1938 : la nuit de Cristal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1936-1938 : les interventions étrangères dans la guerre civile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espagnole : géopolitique des totalitarismes</a:t>
            </a:r>
            <a:r>
              <a:rPr lang="fr-FR" u="sng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.</a:t>
            </a:r>
            <a:endParaRPr lang="fr-FR" u="sng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8258" y="4522352"/>
            <a:ext cx="5459506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</a:t>
            </a:r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3. </a:t>
            </a:r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Seconde Guerre Mondiale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endParaRPr lang="fr-FR" u="sng" dirty="0" smtClean="0">
              <a:solidFill>
                <a:srgbClr val="FFC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04645" y="4594908"/>
            <a:ext cx="6239437" cy="20005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5</a:t>
            </a:r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 </a:t>
            </a:r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points de passage </a:t>
            </a:r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Juin 1940 en France : continuer ou arrêter la guerre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De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Gaulle et la France libre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Le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front de l’est et la guerre d’anéantissement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juin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1944 : </a:t>
            </a:r>
            <a:r>
              <a:rPr lang="fr-FR" sz="16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 débarquement en Normandie et </a:t>
            </a:r>
            <a:r>
              <a:rPr lang="fr-FR" sz="16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l’opération Bagration</a:t>
            </a:r>
            <a:endParaRPr lang="fr-FR" sz="16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- 6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 9 août 1945 : </a:t>
            </a:r>
            <a:r>
              <a:rPr lang="fr-FR" sz="16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les bombardements nucléaires d’Hiroshima </a:t>
            </a:r>
            <a:r>
              <a:rPr lang="fr-FR" sz="16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 de </a:t>
            </a:r>
            <a:r>
              <a:rPr lang="fr-FR" sz="1600" dirty="0" err="1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Nagazaki</a:t>
            </a:r>
            <a:r>
              <a:rPr lang="fr-FR" sz="16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. </a:t>
            </a:r>
            <a:endParaRPr lang="fr-FR" sz="1600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42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99248" y="282389"/>
            <a:ext cx="1073075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2 </a:t>
            </a:r>
            <a:r>
              <a:rPr lang="fr-FR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multiplication des acteurs internationaux dans un monde bipolaire </a:t>
            </a:r>
            <a:endParaRPr lang="fr-FR" sz="2400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(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de 1945 au début des années 1970)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53035" y="1217203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3 chapitres</a:t>
            </a:r>
            <a:endParaRPr lang="fr-FR" sz="28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72353" y="2060994"/>
            <a:ext cx="5943600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fin de la Seconde Guerre mondiale et les débuts d’un nouvel ordre mondial</a:t>
            </a:r>
            <a:endParaRPr lang="fr-FR" sz="2400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9248" y="3466217"/>
            <a:ext cx="5916705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2.</a:t>
            </a:r>
            <a:r>
              <a:rPr lang="fr-FR" u="sng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Une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nouvelle donne géopolitique : bipolarisation et émergence du tiers-monde</a:t>
            </a:r>
            <a:endParaRPr lang="fr-FR" u="sng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2353" y="5214355"/>
            <a:ext cx="5459506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3.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France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une nouvelle place dans le monde</a:t>
            </a:r>
            <a:endParaRPr lang="fr-FR" sz="2400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99729" y="2248330"/>
            <a:ext cx="515470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- 15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mars 1944 : le programme du CNR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- 1948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naissance de l’État d’Israël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- 25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février 1948 : le « coup de Prague ».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99729" y="3620416"/>
            <a:ext cx="515470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- 1962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la crise des missiles de Cuba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Les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guerres d’Indochine et du Vietnam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L’année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1968 dans le monde.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99729" y="5168188"/>
            <a:ext cx="5154706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La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guerre d’Algérie et ses mémoires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Charles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de Gaulle et Pierre Mendès-France deux conceptions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de la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République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La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constitution de 1958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4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51329" y="246419"/>
            <a:ext cx="1116105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3 </a:t>
            </a:r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Les remises en cause économiques, politiques et sociales des années 1970 à 1991</a:t>
            </a:r>
            <a:endParaRPr lang="fr-FR" sz="2400" dirty="0">
              <a:solidFill>
                <a:srgbClr val="00B0F0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99248" y="974067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2</a:t>
            </a:r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chapitres</a:t>
            </a:r>
            <a:endParaRPr lang="fr-FR" sz="28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99248" y="1707196"/>
            <a:ext cx="5943600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modification des grands équilibres économiques et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politiques mondiaux</a:t>
            </a:r>
            <a:endParaRPr lang="fr-FR" sz="2400" u="sng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9248" y="3762655"/>
            <a:ext cx="5916705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2. </a:t>
            </a:r>
            <a:endParaRPr lang="fr-FR" u="sng" dirty="0" smtClean="0">
              <a:solidFill>
                <a:srgbClr val="FFC000"/>
              </a:solidFill>
              <a:latin typeface="Berlin Sans FB" panose="020E0602020502020306" pitchFamily="34" charset="0"/>
            </a:endParaRP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Un tournant social, politique et culturel, la France de 1974 à 1988 </a:t>
            </a:r>
            <a:endParaRPr lang="fr-FR" sz="2400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72835" y="1891862"/>
            <a:ext cx="5127812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Ronald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Reagan et Deng Xiaoping : deux acteurs majeurs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d’un nouveau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capitalisme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l’année 1989 dans le monde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72835" y="3439490"/>
            <a:ext cx="5127812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- 1975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la légalisation de l'interruption volontaire de grossesse :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un tournant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dans l’évolution des droits des femmes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- 1981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abolition de la peine de mort ;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L’épidémie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du SIDA en France : recherche, prévention et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luttes politiques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.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22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76517" y="545946"/>
            <a:ext cx="1159136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4 </a:t>
            </a:r>
            <a:r>
              <a:rPr lang="fr-FR" sz="20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0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	</a:t>
            </a:r>
            <a:r>
              <a:rPr lang="fr-FR" sz="20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 monde, l’Europe et la France depuis les années 1990, entre coopérations et conflits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76518" y="1444714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>
                <a:solidFill>
                  <a:schemeClr val="bg1"/>
                </a:solidFill>
                <a:latin typeface="Berlin Sans FB" panose="020E0602020502020306" pitchFamily="34" charset="0"/>
              </a:rPr>
              <a:t>3</a:t>
            </a:r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chapitres</a:t>
            </a:r>
            <a:endParaRPr lang="fr-FR" sz="28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76517" y="2204737"/>
            <a:ext cx="6266329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Nouveaux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rapports de puissance et enjeux mondiaux</a:t>
            </a:r>
            <a:endParaRPr lang="fr-FR" sz="2400" u="sng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6517" y="3829525"/>
            <a:ext cx="6266329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2.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construction européenne entre élargissement, approfondissement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 remises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en question</a:t>
            </a:r>
            <a:endParaRPr lang="fr-FR" u="sng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40070" y="2666402"/>
            <a:ext cx="5127811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La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fin de l’Apartheid en Afrique du Sud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Le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11 septembre 2001.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40070" y="4291190"/>
            <a:ext cx="5127811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Le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tunnel sous la Manche.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L’euro : genèse, mise en place et débats.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6516" y="5454313"/>
            <a:ext cx="5916705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</a:t>
            </a:r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3. </a:t>
            </a:r>
            <a:endParaRPr lang="fr-FR" u="sng" dirty="0" smtClean="0">
              <a:solidFill>
                <a:srgbClr val="FFC000"/>
              </a:solidFill>
              <a:latin typeface="Berlin Sans FB" panose="020E0602020502020306" pitchFamily="34" charset="0"/>
            </a:endParaRP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République française</a:t>
            </a:r>
            <a:endParaRPr lang="fr-FR" u="sng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40069" y="5569992"/>
            <a:ext cx="5127811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La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parité : du principe aux applications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L’approfondissement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de la décentralisation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3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27848" y="968189"/>
            <a:ext cx="109324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Classe de </a:t>
            </a:r>
            <a:r>
              <a:rPr lang="fr-FR" sz="72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Terminale </a:t>
            </a:r>
            <a:r>
              <a:rPr lang="fr-FR" sz="72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 </a:t>
            </a:r>
          </a:p>
          <a:p>
            <a:r>
              <a:rPr lang="fr-FR" sz="48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</a:p>
          <a:p>
            <a:r>
              <a:rPr lang="fr-FR" sz="6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PROGRAMME de Géographie</a:t>
            </a:r>
            <a:endParaRPr lang="fr-FR" sz="7200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endParaRPr lang="fr-FR" dirty="0" smtClean="0"/>
          </a:p>
          <a:p>
            <a:endParaRPr lang="fr-FR" dirty="0"/>
          </a:p>
          <a:p>
            <a:pPr algn="ctr"/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« </a:t>
            </a:r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Les</a:t>
            </a:r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 </a:t>
            </a: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territoires dans la mondialisation : </a:t>
            </a:r>
            <a:endParaRPr lang="fr-FR" sz="3600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ctr"/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</a:t>
            </a:r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ntre intégrations </a:t>
            </a: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 rivalités</a:t>
            </a:r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 »</a:t>
            </a:r>
          </a:p>
        </p:txBody>
      </p:sp>
      <p:pic>
        <p:nvPicPr>
          <p:cNvPr id="5124" name="Picture 4" descr="Image associÃ©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448" y="688406"/>
            <a:ext cx="2285858" cy="212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11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73605" y="227728"/>
            <a:ext cx="3267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4 thèmes :</a:t>
            </a:r>
            <a:endParaRPr lang="fr-FR" sz="36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18663" y="1543584"/>
            <a:ext cx="83775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1 </a:t>
            </a:r>
            <a:r>
              <a:rPr lang="fr-FR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</a:t>
            </a:r>
            <a:r>
              <a:rPr lang="fr-FR" sz="2400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fr-FR" sz="24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 </a:t>
            </a:r>
            <a:r>
              <a:rPr lang="fr-FR" sz="24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Mers et océans : au cœur de la mondialisation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329651" y="2466914"/>
            <a:ext cx="909021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2 </a:t>
            </a:r>
            <a:r>
              <a:rPr lang="fr-FR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Dynamiques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territoriales, coopérations et tensions dans la</a:t>
            </a: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mondialisation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776816" y="3485978"/>
            <a:ext cx="89288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3 : </a:t>
            </a:r>
            <a:r>
              <a:rPr lang="fr-FR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L’Union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européenne dans la mondialisation :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des dynamiques complexes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63471" y="4464200"/>
            <a:ext cx="839096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4 </a:t>
            </a:r>
            <a:r>
              <a:rPr lang="fr-FR" sz="20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: conclusif</a:t>
            </a:r>
            <a:r>
              <a:rPr lang="fr-FR" sz="2400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France et ses régions dans l’Union européenne et dans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mondialisation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lignes de force et recompositions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pic>
        <p:nvPicPr>
          <p:cNvPr id="6146" name="Picture 2" descr="RÃ©sultat de recherche d'images pour &quot;smiley observateur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7549">
            <a:off x="756551" y="4300647"/>
            <a:ext cx="2152357" cy="188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26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93576" y="457200"/>
            <a:ext cx="808168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Thème </a:t>
            </a:r>
            <a:r>
              <a:rPr lang="fr-FR" sz="2000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1</a:t>
            </a:r>
            <a:r>
              <a:rPr lang="fr-FR" sz="2000" u="sng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Mers et océans : au cœur de la mondialisation</a:t>
            </a:r>
            <a:endParaRPr lang="fr-FR" sz="2400" dirty="0">
              <a:solidFill>
                <a:srgbClr val="00B0F0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53035" y="1217203"/>
            <a:ext cx="72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2 chapitres + question spécifique sur la France</a:t>
            </a:r>
            <a:endParaRPr lang="fr-FR" sz="2800" u="sng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72353" y="2060994"/>
            <a:ext cx="5002306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1.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Mers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 océans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vecteurs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essentiels</a:t>
            </a: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de la mondialisation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99378" y="2038761"/>
            <a:ext cx="5701553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Etudes de cas </a:t>
            </a:r>
            <a:r>
              <a:rPr lang="fr-FR" u="sng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Le golfe Arabo-Persique : un espace au cœur des enjeux contemporains.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La mer de Chine méridionale : concurrences territoriales, enjeux économiques et liberté de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circulation.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L’océan Indien : rivalités régionales et coopérations internationales.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- Le détroit de Malacca : un point de passage majeur et stratégique</a:t>
            </a:r>
            <a:endParaRPr lang="fr-FR" dirty="0" smtClean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2353" y="3628860"/>
            <a:ext cx="5311589" cy="11079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Chapitre 2.</a:t>
            </a:r>
            <a:r>
              <a:rPr lang="fr-FR" u="sng" dirty="0" smtClean="0">
                <a:solidFill>
                  <a:srgbClr val="002060"/>
                </a:solidFill>
                <a:latin typeface="Berlin Sans FB" panose="020E0602020502020306" pitchFamily="34" charset="0"/>
              </a:rPr>
              <a:t>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Mers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et océans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: entre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appropriation,</a:t>
            </a:r>
          </a:p>
          <a:p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protection et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liberté de </a:t>
            </a:r>
            <a:r>
              <a:rPr lang="fr-FR" sz="2400" dirty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circulation.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09632" y="5420911"/>
            <a:ext cx="5748619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u="sng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Question spécifique sur la France : </a:t>
            </a:r>
          </a:p>
          <a:p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La France 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Berlin Sans FB" panose="020E0602020502020306" pitchFamily="34" charset="0"/>
              </a:rPr>
              <a:t>une puissance maritime ?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pic>
        <p:nvPicPr>
          <p:cNvPr id="1026" name="Picture 2" descr="RÃ©sultat de recherche d'images pour &quot;smiley franÃ§ais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228" y="5210493"/>
            <a:ext cx="1007404" cy="96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53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Métropolitain</Template>
  <TotalTime>334</TotalTime>
  <Words>1110</Words>
  <Application>Microsoft Office PowerPoint</Application>
  <PresentationFormat>Grand écran</PresentationFormat>
  <Paragraphs>147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Berlin Sans FB</vt:lpstr>
      <vt:lpstr>Calibri Light</vt:lpstr>
      <vt:lpstr>Métropolitain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62</cp:revision>
  <dcterms:created xsi:type="dcterms:W3CDTF">2019-09-03T08:32:32Z</dcterms:created>
  <dcterms:modified xsi:type="dcterms:W3CDTF">2020-08-26T10:35:16Z</dcterms:modified>
</cp:coreProperties>
</file>