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F2E6CC34-6AE7-4F83-81AB-ADE8A1789DC7}" type="datetimeFigureOut">
              <a:rPr lang="fr-FR" smtClean="0"/>
              <a:t>01/09/2022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BB2C14A-4F6D-4A52-BB91-CB8252E68F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5091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CC34-6AE7-4F83-81AB-ADE8A1789DC7}" type="datetimeFigureOut">
              <a:rPr lang="fr-FR" smtClean="0"/>
              <a:t>01/09/2022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2C14A-4F6D-4A52-BB91-CB8252E68F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1301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CC34-6AE7-4F83-81AB-ADE8A1789DC7}" type="datetimeFigureOut">
              <a:rPr lang="fr-FR" smtClean="0"/>
              <a:t>01/09/2022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2C14A-4F6D-4A52-BB91-CB8252E68F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9431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CC34-6AE7-4F83-81AB-ADE8A1789DC7}" type="datetimeFigureOut">
              <a:rPr lang="fr-FR" smtClean="0"/>
              <a:t>01/09/2022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2C14A-4F6D-4A52-BB91-CB8252E68F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7204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CC34-6AE7-4F83-81AB-ADE8A1789DC7}" type="datetimeFigureOut">
              <a:rPr lang="fr-FR" smtClean="0"/>
              <a:t>01/09/2022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2C14A-4F6D-4A52-BB91-CB8252E68F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518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CC34-6AE7-4F83-81AB-ADE8A1789DC7}" type="datetimeFigureOut">
              <a:rPr lang="fr-FR" smtClean="0"/>
              <a:t>01/09/2022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2C14A-4F6D-4A52-BB91-CB8252E68F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0721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CC34-6AE7-4F83-81AB-ADE8A1789DC7}" type="datetimeFigureOut">
              <a:rPr lang="fr-FR" smtClean="0"/>
              <a:t>01/09/2022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2C14A-4F6D-4A52-BB91-CB8252E68F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3395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CC34-6AE7-4F83-81AB-ADE8A1789DC7}" type="datetimeFigureOut">
              <a:rPr lang="fr-FR" smtClean="0"/>
              <a:t>01/09/2022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2C14A-4F6D-4A52-BB91-CB8252E68F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7592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CC34-6AE7-4F83-81AB-ADE8A1789DC7}" type="datetimeFigureOut">
              <a:rPr lang="fr-FR" smtClean="0"/>
              <a:t>01/09/2022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2C14A-4F6D-4A52-BB91-CB8252E68F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7154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CC34-6AE7-4F83-81AB-ADE8A1789DC7}" type="datetimeFigureOut">
              <a:rPr lang="fr-FR" smtClean="0"/>
              <a:t>01/09/2022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BB2C14A-4F6D-4A52-BB91-CB8252E68F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052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F2E6CC34-6AE7-4F83-81AB-ADE8A1789DC7}" type="datetimeFigureOut">
              <a:rPr lang="fr-FR" smtClean="0"/>
              <a:t>01/09/2022</a:t>
            </a:fld>
            <a:endParaRPr lang="fr-F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BB2C14A-4F6D-4A52-BB91-CB8252E68F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48671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F2E6CC34-6AE7-4F83-81AB-ADE8A1789DC7}" type="datetimeFigureOut">
              <a:rPr lang="fr-FR" smtClean="0"/>
              <a:t>01/09/2022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FBB2C14A-4F6D-4A52-BB91-CB8252E68F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506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200803" y="1827998"/>
            <a:ext cx="968188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u="sng" dirty="0">
                <a:solidFill>
                  <a:schemeClr val="bg1"/>
                </a:solidFill>
                <a:latin typeface="Berlin Sans FB" panose="020E0602020502020306" pitchFamily="34" charset="0"/>
              </a:rPr>
              <a:t>Classe de 1</a:t>
            </a:r>
            <a:r>
              <a:rPr lang="fr-FR" sz="7200" u="sng" baseline="30000" dirty="0">
                <a:solidFill>
                  <a:schemeClr val="bg1"/>
                </a:solidFill>
                <a:latin typeface="Berlin Sans FB" panose="020E0602020502020306" pitchFamily="34" charset="0"/>
              </a:rPr>
              <a:t>ère</a:t>
            </a:r>
            <a:r>
              <a:rPr lang="fr-FR" sz="7200" u="sng" dirty="0">
                <a:solidFill>
                  <a:schemeClr val="bg1"/>
                </a:solidFill>
                <a:latin typeface="Berlin Sans FB" panose="020E0602020502020306" pitchFamily="34" charset="0"/>
              </a:rPr>
              <a:t> : </a:t>
            </a:r>
          </a:p>
          <a:p>
            <a:r>
              <a:rPr lang="fr-FR" sz="4800" dirty="0">
                <a:solidFill>
                  <a:schemeClr val="bg1"/>
                </a:solidFill>
                <a:latin typeface="Berlin Sans FB" panose="020E0602020502020306" pitchFamily="34" charset="0"/>
              </a:rPr>
              <a:t>	</a:t>
            </a:r>
          </a:p>
          <a:p>
            <a:r>
              <a:rPr lang="fr-FR" sz="6000" dirty="0">
                <a:solidFill>
                  <a:schemeClr val="bg1"/>
                </a:solidFill>
                <a:latin typeface="Berlin Sans FB" panose="020E0602020502020306" pitchFamily="34" charset="0"/>
              </a:rPr>
              <a:t>	PROGRAMME d’HISTOIRE</a:t>
            </a:r>
            <a:endParaRPr lang="fr-FR" sz="7200" dirty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endParaRPr lang="fr-FR" dirty="0"/>
          </a:p>
          <a:p>
            <a:endParaRPr lang="fr-FR" dirty="0"/>
          </a:p>
          <a:p>
            <a:pPr algn="ctr"/>
            <a:r>
              <a:rPr lang="fr-FR" sz="3600" dirty="0">
                <a:solidFill>
                  <a:srgbClr val="002060"/>
                </a:solidFill>
                <a:latin typeface="Berlin Sans FB" panose="020E0602020502020306" pitchFamily="34" charset="0"/>
              </a:rPr>
              <a:t>Nations, empires, nationalités </a:t>
            </a:r>
          </a:p>
          <a:p>
            <a:pPr algn="ctr"/>
            <a:r>
              <a:rPr lang="fr-FR" sz="2800" dirty="0">
                <a:solidFill>
                  <a:srgbClr val="002060"/>
                </a:solidFill>
                <a:latin typeface="Berlin Sans FB" panose="020E0602020502020306" pitchFamily="34" charset="0"/>
              </a:rPr>
              <a:t>(de 1789 aux lendemains de la Première Guerre mondiale) </a:t>
            </a:r>
          </a:p>
        </p:txBody>
      </p:sp>
      <p:pic>
        <p:nvPicPr>
          <p:cNvPr id="7172" name="Picture 4" descr="RÃ©sultat de recherche d'images pour &quot;histoire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83035">
            <a:off x="8731530" y="1087204"/>
            <a:ext cx="2936338" cy="1908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065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672351" y="1260775"/>
            <a:ext cx="7207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u="sng" dirty="0">
                <a:solidFill>
                  <a:schemeClr val="bg1"/>
                </a:solidFill>
                <a:latin typeface="Berlin Sans FB" panose="020E0602020502020306" pitchFamily="34" charset="0"/>
              </a:rPr>
              <a:t>2 chapitres + question spécifique sur la France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72351" y="2060994"/>
            <a:ext cx="5634319" cy="110799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u="sng" dirty="0">
                <a:solidFill>
                  <a:srgbClr val="002060"/>
                </a:solidFill>
                <a:latin typeface="Berlin Sans FB" panose="020E0602020502020306" pitchFamily="34" charset="0"/>
              </a:rPr>
              <a:t>Chapitre 1. </a:t>
            </a:r>
          </a:p>
          <a:p>
            <a:r>
              <a:rPr lang="fr-FR" sz="2400" dirty="0">
                <a:solidFill>
                  <a:srgbClr val="00B0F0"/>
                </a:solidFill>
                <a:latin typeface="Berlin Sans FB" panose="020E0602020502020306" pitchFamily="34" charset="0"/>
              </a:rPr>
              <a:t>Les espaces de production dans le monde : une diversité croissante</a:t>
            </a:r>
          </a:p>
        </p:txBody>
      </p:sp>
      <p:sp>
        <p:nvSpPr>
          <p:cNvPr id="6" name="Rectangle 5"/>
          <p:cNvSpPr/>
          <p:nvPr/>
        </p:nvSpPr>
        <p:spPr>
          <a:xfrm>
            <a:off x="6414246" y="1874534"/>
            <a:ext cx="5701553" cy="28623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fr-FR" u="sng" dirty="0">
                <a:solidFill>
                  <a:srgbClr val="002060"/>
                </a:solidFill>
                <a:latin typeface="Berlin Sans FB" panose="020E0602020502020306" pitchFamily="34" charset="0"/>
              </a:rPr>
              <a:t>Etudes de cas :</a:t>
            </a:r>
          </a:p>
          <a:p>
            <a:r>
              <a:rPr lang="fr-FR" dirty="0">
                <a:solidFill>
                  <a:srgbClr val="002060"/>
                </a:solidFill>
                <a:latin typeface="Berlin Sans FB" panose="020E0602020502020306" pitchFamily="34" charset="0"/>
              </a:rPr>
              <a:t>- Les espaces des industries aéronautique et aérospatiale européennes : une production en réseau.</a:t>
            </a:r>
          </a:p>
          <a:p>
            <a:r>
              <a:rPr lang="fr-FR" dirty="0">
                <a:solidFill>
                  <a:srgbClr val="002060"/>
                </a:solidFill>
                <a:latin typeface="Berlin Sans FB" panose="020E0602020502020306" pitchFamily="34" charset="0"/>
              </a:rPr>
              <a:t>- Singapour : l’articulation de la finance, de la production et des flux.</a:t>
            </a:r>
          </a:p>
          <a:p>
            <a:r>
              <a:rPr lang="fr-FR" dirty="0">
                <a:solidFill>
                  <a:srgbClr val="002060"/>
                </a:solidFill>
                <a:latin typeface="Berlin Sans FB" panose="020E0602020502020306" pitchFamily="34" charset="0"/>
              </a:rPr>
              <a:t>- Les investissements chinois en Afrique : la recomposition des acteurs et espaces de la production aux échelles régionale et mondiale.</a:t>
            </a:r>
          </a:p>
          <a:p>
            <a:r>
              <a:rPr lang="fr-FR" dirty="0">
                <a:solidFill>
                  <a:srgbClr val="002060"/>
                </a:solidFill>
                <a:latin typeface="Berlin Sans FB" panose="020E0602020502020306" pitchFamily="34" charset="0"/>
              </a:rPr>
              <a:t>- La </a:t>
            </a:r>
            <a:r>
              <a:rPr lang="fr-FR" dirty="0" err="1">
                <a:solidFill>
                  <a:srgbClr val="002060"/>
                </a:solidFill>
                <a:latin typeface="Berlin Sans FB" panose="020E0602020502020306" pitchFamily="34" charset="0"/>
              </a:rPr>
              <a:t>Silicon</a:t>
            </a:r>
            <a:r>
              <a:rPr lang="fr-FR" dirty="0">
                <a:solidFill>
                  <a:srgbClr val="002060"/>
                </a:solidFill>
                <a:latin typeface="Berlin Sans FB" panose="020E0602020502020306" pitchFamily="34" charset="0"/>
              </a:rPr>
              <a:t> </a:t>
            </a:r>
            <a:r>
              <a:rPr lang="fr-FR" dirty="0" err="1">
                <a:solidFill>
                  <a:srgbClr val="002060"/>
                </a:solidFill>
                <a:latin typeface="Berlin Sans FB" panose="020E0602020502020306" pitchFamily="34" charset="0"/>
              </a:rPr>
              <a:t>Valley</a:t>
            </a:r>
            <a:r>
              <a:rPr lang="fr-FR" dirty="0">
                <a:solidFill>
                  <a:srgbClr val="002060"/>
                </a:solidFill>
                <a:latin typeface="Berlin Sans FB" panose="020E0602020502020306" pitchFamily="34" charset="0"/>
              </a:rPr>
              <a:t> : un espace productif intégré de l’échelle locale à l’échelle mondiale.</a:t>
            </a:r>
          </a:p>
        </p:txBody>
      </p:sp>
      <p:sp>
        <p:nvSpPr>
          <p:cNvPr id="7" name="Rectangle 6"/>
          <p:cNvSpPr/>
          <p:nvPr/>
        </p:nvSpPr>
        <p:spPr>
          <a:xfrm>
            <a:off x="672353" y="3628860"/>
            <a:ext cx="5634317" cy="110799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u="sng" dirty="0">
                <a:solidFill>
                  <a:srgbClr val="002060"/>
                </a:solidFill>
                <a:latin typeface="Berlin Sans FB" panose="020E0602020502020306" pitchFamily="34" charset="0"/>
              </a:rPr>
              <a:t>Chapitre 2. </a:t>
            </a:r>
          </a:p>
          <a:p>
            <a:r>
              <a:rPr lang="fr-FR" sz="2400" dirty="0">
                <a:solidFill>
                  <a:srgbClr val="00B0F0"/>
                </a:solidFill>
                <a:latin typeface="Berlin Sans FB" panose="020E0602020502020306" pitchFamily="34" charset="0"/>
              </a:rPr>
              <a:t>Métropolisation, littoralisation des espaces productifs et accroissement des flux</a:t>
            </a:r>
          </a:p>
        </p:txBody>
      </p:sp>
      <p:sp>
        <p:nvSpPr>
          <p:cNvPr id="9" name="Rectangle 8"/>
          <p:cNvSpPr/>
          <p:nvPr/>
        </p:nvSpPr>
        <p:spPr>
          <a:xfrm>
            <a:off x="2030507" y="5420911"/>
            <a:ext cx="9897034" cy="110799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u="sng" dirty="0">
                <a:solidFill>
                  <a:srgbClr val="002060"/>
                </a:solidFill>
                <a:latin typeface="Berlin Sans FB" panose="020E0602020502020306" pitchFamily="34" charset="0"/>
              </a:rPr>
              <a:t>Question spécifique sur la France : </a:t>
            </a:r>
          </a:p>
          <a:p>
            <a:r>
              <a:rPr lang="fr-FR" sz="2400" dirty="0">
                <a:solidFill>
                  <a:srgbClr val="00B0F0"/>
                </a:solidFill>
                <a:latin typeface="Berlin Sans FB" panose="020E0602020502020306" pitchFamily="34" charset="0"/>
              </a:rPr>
              <a:t>La France : les systèmes productifs entre valorisation locale </a:t>
            </a:r>
          </a:p>
          <a:p>
            <a:r>
              <a:rPr lang="fr-FR" sz="2400" dirty="0">
                <a:solidFill>
                  <a:srgbClr val="00B0F0"/>
                </a:solidFill>
                <a:latin typeface="Berlin Sans FB" panose="020E0602020502020306" pitchFamily="34" charset="0"/>
              </a:rPr>
              <a:t>et intégration  européenne et mondiale.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869141" y="364420"/>
            <a:ext cx="909021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000" u="sng" dirty="0">
                <a:solidFill>
                  <a:srgbClr val="002060"/>
                </a:solidFill>
                <a:latin typeface="Berlin Sans FB" panose="020E0602020502020306" pitchFamily="34" charset="0"/>
              </a:rPr>
              <a:t>Thème 2 </a:t>
            </a:r>
            <a:r>
              <a:rPr lang="fr-FR" sz="2400" dirty="0">
                <a:solidFill>
                  <a:srgbClr val="002060"/>
                </a:solidFill>
                <a:latin typeface="Berlin Sans FB" panose="020E0602020502020306" pitchFamily="34" charset="0"/>
              </a:rPr>
              <a:t>: </a:t>
            </a:r>
            <a:r>
              <a:rPr lang="fr-FR" sz="2400" dirty="0">
                <a:solidFill>
                  <a:srgbClr val="00B0F0"/>
                </a:solidFill>
                <a:latin typeface="Berlin Sans FB" panose="020E0602020502020306" pitchFamily="34" charset="0"/>
              </a:rPr>
              <a:t>Une diversification des espaces et des acteurs de la production</a:t>
            </a:r>
          </a:p>
        </p:txBody>
      </p:sp>
      <p:pic>
        <p:nvPicPr>
          <p:cNvPr id="4098" name="Picture 2" descr="RÃ©sultat de recherche d'images pour &quot;smiley franÃ§ai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1046" y="4905036"/>
            <a:ext cx="2464753" cy="176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645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 animBg="1"/>
      <p:bldP spid="7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672351" y="1260775"/>
            <a:ext cx="7207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u="sng" dirty="0">
                <a:solidFill>
                  <a:schemeClr val="bg1"/>
                </a:solidFill>
                <a:latin typeface="Berlin Sans FB" panose="020E0602020502020306" pitchFamily="34" charset="0"/>
              </a:rPr>
              <a:t>2 chapitres + question spécifique sur la France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72351" y="2060994"/>
            <a:ext cx="5634319" cy="73866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u="sng" dirty="0">
                <a:solidFill>
                  <a:srgbClr val="002060"/>
                </a:solidFill>
                <a:latin typeface="Berlin Sans FB" panose="020E0602020502020306" pitchFamily="34" charset="0"/>
              </a:rPr>
              <a:t>Chapitre 1. </a:t>
            </a:r>
          </a:p>
          <a:p>
            <a:r>
              <a:rPr lang="fr-FR" sz="2400" dirty="0">
                <a:solidFill>
                  <a:srgbClr val="00B0F0"/>
                </a:solidFill>
                <a:latin typeface="Berlin Sans FB" panose="020E0602020502020306" pitchFamily="34" charset="0"/>
              </a:rPr>
              <a:t>La fragmentation des espaces ruraux.</a:t>
            </a:r>
          </a:p>
        </p:txBody>
      </p:sp>
      <p:sp>
        <p:nvSpPr>
          <p:cNvPr id="6" name="Rectangle 5"/>
          <p:cNvSpPr/>
          <p:nvPr/>
        </p:nvSpPr>
        <p:spPr>
          <a:xfrm>
            <a:off x="6414246" y="1874534"/>
            <a:ext cx="5701553" cy="23083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fr-FR" u="sng" dirty="0">
                <a:solidFill>
                  <a:srgbClr val="002060"/>
                </a:solidFill>
                <a:latin typeface="Berlin Sans FB" panose="020E0602020502020306" pitchFamily="34" charset="0"/>
              </a:rPr>
              <a:t>Etudes de cas :</a:t>
            </a:r>
          </a:p>
          <a:p>
            <a:r>
              <a:rPr lang="fr-FR" dirty="0">
                <a:solidFill>
                  <a:srgbClr val="002060"/>
                </a:solidFill>
                <a:latin typeface="Berlin Sans FB" panose="020E0602020502020306" pitchFamily="34" charset="0"/>
              </a:rPr>
              <a:t>-Les mutations des espaces ruraux de Toscane.</a:t>
            </a:r>
          </a:p>
          <a:p>
            <a:r>
              <a:rPr lang="fr-FR" dirty="0">
                <a:solidFill>
                  <a:srgbClr val="002060"/>
                </a:solidFill>
                <a:latin typeface="Berlin Sans FB" panose="020E0602020502020306" pitchFamily="34" charset="0"/>
              </a:rPr>
              <a:t>- Les transformations paysagères des espaces ruraux d’une région française (métropolitaine ou ultramarine).</a:t>
            </a:r>
          </a:p>
          <a:p>
            <a:r>
              <a:rPr lang="fr-FR" dirty="0">
                <a:solidFill>
                  <a:srgbClr val="002060"/>
                </a:solidFill>
                <a:latin typeface="Berlin Sans FB" panose="020E0602020502020306" pitchFamily="34" charset="0"/>
              </a:rPr>
              <a:t>- Mutations agricoles et recomposition des espaces ruraux en Inde.</a:t>
            </a:r>
          </a:p>
          <a:p>
            <a:r>
              <a:rPr lang="fr-FR" dirty="0">
                <a:solidFill>
                  <a:srgbClr val="002060"/>
                </a:solidFill>
                <a:latin typeface="Berlin Sans FB" panose="020E0602020502020306" pitchFamily="34" charset="0"/>
              </a:rPr>
              <a:t>- Les espaces ruraux canadiens : une multifonctionnalité marquée.</a:t>
            </a:r>
          </a:p>
        </p:txBody>
      </p:sp>
      <p:sp>
        <p:nvSpPr>
          <p:cNvPr id="7" name="Rectangle 6"/>
          <p:cNvSpPr/>
          <p:nvPr/>
        </p:nvSpPr>
        <p:spPr>
          <a:xfrm>
            <a:off x="672353" y="3628860"/>
            <a:ext cx="5634317" cy="110799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u="sng" dirty="0">
                <a:solidFill>
                  <a:srgbClr val="002060"/>
                </a:solidFill>
                <a:latin typeface="Berlin Sans FB" panose="020E0602020502020306" pitchFamily="34" charset="0"/>
              </a:rPr>
              <a:t>Chapitre 2. </a:t>
            </a:r>
          </a:p>
          <a:p>
            <a:r>
              <a:rPr lang="fr-FR" sz="2400" dirty="0">
                <a:solidFill>
                  <a:srgbClr val="00B0F0"/>
                </a:solidFill>
                <a:latin typeface="Berlin Sans FB" panose="020E0602020502020306" pitchFamily="34" charset="0"/>
              </a:rPr>
              <a:t>Affirmation des fonctions non agricoles et conflits d’usages</a:t>
            </a:r>
          </a:p>
        </p:txBody>
      </p:sp>
      <p:sp>
        <p:nvSpPr>
          <p:cNvPr id="9" name="Rectangle 8"/>
          <p:cNvSpPr/>
          <p:nvPr/>
        </p:nvSpPr>
        <p:spPr>
          <a:xfrm>
            <a:off x="2030507" y="5420911"/>
            <a:ext cx="6567583" cy="110799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u="sng" dirty="0">
                <a:solidFill>
                  <a:srgbClr val="002060"/>
                </a:solidFill>
                <a:latin typeface="Berlin Sans FB" panose="020E0602020502020306" pitchFamily="34" charset="0"/>
              </a:rPr>
              <a:t>Question spécifique sur la France : </a:t>
            </a:r>
          </a:p>
          <a:p>
            <a:r>
              <a:rPr lang="fr-FR" sz="2400" dirty="0">
                <a:solidFill>
                  <a:srgbClr val="00B0F0"/>
                </a:solidFill>
                <a:latin typeface="Berlin Sans FB" panose="020E0602020502020306" pitchFamily="34" charset="0"/>
              </a:rPr>
              <a:t>La France : des espaces ruraux multifonctionnels, </a:t>
            </a:r>
          </a:p>
          <a:p>
            <a:r>
              <a:rPr lang="fr-FR" sz="2400" dirty="0">
                <a:solidFill>
                  <a:srgbClr val="00B0F0"/>
                </a:solidFill>
                <a:latin typeface="Berlin Sans FB" panose="020E0602020502020306" pitchFamily="34" charset="0"/>
              </a:rPr>
              <a:t>Entre initiatives locales et politiques européennes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519517" y="115055"/>
            <a:ext cx="892884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000" u="sng" dirty="0">
                <a:solidFill>
                  <a:srgbClr val="002060"/>
                </a:solidFill>
                <a:latin typeface="Berlin Sans FB" panose="020E0602020502020306" pitchFamily="34" charset="0"/>
              </a:rPr>
              <a:t>Thème 3 : </a:t>
            </a:r>
            <a:r>
              <a:rPr lang="fr-FR" sz="2400" dirty="0">
                <a:solidFill>
                  <a:srgbClr val="00B0F0"/>
                </a:solidFill>
                <a:latin typeface="Berlin Sans FB" panose="020E0602020502020306" pitchFamily="34" charset="0"/>
              </a:rPr>
              <a:t> Les espaces ruraux : multifonctionnalité ou fragmentation ?</a:t>
            </a:r>
          </a:p>
        </p:txBody>
      </p:sp>
      <p:pic>
        <p:nvPicPr>
          <p:cNvPr id="3074" name="Picture 2" descr="RÃ©sultat de recherche d'images pour &quot;smiley franÃ§ais&quot;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39" r="11106" b="3262"/>
          <a:stretch/>
        </p:blipFill>
        <p:spPr bwMode="auto">
          <a:xfrm>
            <a:off x="8598090" y="5363796"/>
            <a:ext cx="1007637" cy="122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487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 animBg="1"/>
      <p:bldP spid="7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672351" y="1260775"/>
            <a:ext cx="7207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u="sng" dirty="0">
                <a:solidFill>
                  <a:schemeClr val="bg1"/>
                </a:solidFill>
                <a:latin typeface="Berlin Sans FB" panose="020E0602020502020306" pitchFamily="34" charset="0"/>
              </a:rPr>
              <a:t>3 chapitres :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72351" y="2018035"/>
            <a:ext cx="5634319" cy="73866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u="sng" dirty="0">
                <a:solidFill>
                  <a:srgbClr val="002060"/>
                </a:solidFill>
                <a:latin typeface="Berlin Sans FB" panose="020E0602020502020306" pitchFamily="34" charset="0"/>
              </a:rPr>
              <a:t>Chapitre 1. </a:t>
            </a:r>
          </a:p>
          <a:p>
            <a:r>
              <a:rPr lang="fr-FR" sz="2400" dirty="0">
                <a:solidFill>
                  <a:srgbClr val="00B0F0"/>
                </a:solidFill>
                <a:latin typeface="Berlin Sans FB" panose="020E0602020502020306" pitchFamily="34" charset="0"/>
              </a:rPr>
              <a:t>Développement et inégalités</a:t>
            </a:r>
          </a:p>
        </p:txBody>
      </p:sp>
      <p:sp>
        <p:nvSpPr>
          <p:cNvPr id="7" name="Rectangle 6"/>
          <p:cNvSpPr/>
          <p:nvPr/>
        </p:nvSpPr>
        <p:spPr>
          <a:xfrm>
            <a:off x="4661992" y="3252000"/>
            <a:ext cx="5634317" cy="110799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u="sng" dirty="0">
                <a:solidFill>
                  <a:srgbClr val="002060"/>
                </a:solidFill>
                <a:latin typeface="Berlin Sans FB" panose="020E0602020502020306" pitchFamily="34" charset="0"/>
              </a:rPr>
              <a:t>Chapitre 2. </a:t>
            </a:r>
          </a:p>
          <a:p>
            <a:r>
              <a:rPr lang="fr-FR" sz="2400" dirty="0">
                <a:solidFill>
                  <a:srgbClr val="00B0F0"/>
                </a:solidFill>
                <a:latin typeface="Berlin Sans FB" panose="020E0602020502020306" pitchFamily="34" charset="0"/>
              </a:rPr>
              <a:t>Des ressources et des environnements sous pression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672351" y="5340228"/>
            <a:ext cx="10945908" cy="110799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u="sng" dirty="0">
                <a:solidFill>
                  <a:srgbClr val="002060"/>
                </a:solidFill>
                <a:latin typeface="Berlin Sans FB" panose="020E0602020502020306" pitchFamily="34" charset="0"/>
              </a:rPr>
              <a:t>Chapitre 3 : </a:t>
            </a:r>
          </a:p>
          <a:p>
            <a:r>
              <a:rPr lang="fr-FR" sz="2400" dirty="0">
                <a:solidFill>
                  <a:srgbClr val="00B0F0"/>
                </a:solidFill>
                <a:latin typeface="Berlin Sans FB" panose="020E0602020502020306" pitchFamily="34" charset="0"/>
              </a:rPr>
              <a:t>Recompositions spatiales : urbanisation, littoralisation, </a:t>
            </a:r>
          </a:p>
          <a:p>
            <a:r>
              <a:rPr lang="fr-FR" sz="2400" dirty="0">
                <a:solidFill>
                  <a:srgbClr val="00B0F0"/>
                </a:solidFill>
                <a:latin typeface="Berlin Sans FB" panose="020E0602020502020306" pitchFamily="34" charset="0"/>
              </a:rPr>
              <a:t>mutations des espaces ruraux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3087032" y="248825"/>
            <a:ext cx="839096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000" u="sng" dirty="0">
                <a:solidFill>
                  <a:srgbClr val="002060"/>
                </a:solidFill>
                <a:latin typeface="Berlin Sans FB" panose="020E0602020502020306" pitchFamily="34" charset="0"/>
              </a:rPr>
              <a:t>Thème 4 </a:t>
            </a:r>
            <a:r>
              <a:rPr lang="fr-FR" sz="2000" dirty="0">
                <a:solidFill>
                  <a:srgbClr val="002060"/>
                </a:solidFill>
                <a:latin typeface="Berlin Sans FB" panose="020E0602020502020306" pitchFamily="34" charset="0"/>
              </a:rPr>
              <a:t>: conclusif</a:t>
            </a:r>
            <a:r>
              <a:rPr lang="fr-FR" sz="2400" dirty="0">
                <a:solidFill>
                  <a:srgbClr val="00B0F0"/>
                </a:solidFill>
                <a:latin typeface="Berlin Sans FB" panose="020E0602020502020306" pitchFamily="34" charset="0"/>
              </a:rPr>
              <a:t> La Chine : des recompositions spatiales multiples</a:t>
            </a:r>
          </a:p>
        </p:txBody>
      </p:sp>
      <p:pic>
        <p:nvPicPr>
          <p:cNvPr id="2050" name="Picture 2" descr="RÃ©sultat de recherche d'images pour &quot;smiley chinois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203" y="3084641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Ã©sultat de recherche d'images pour &quot;drapeau chinois&quot;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0" t="12642" b="12024"/>
          <a:stretch/>
        </p:blipFill>
        <p:spPr bwMode="auto">
          <a:xfrm>
            <a:off x="1702191" y="182881"/>
            <a:ext cx="1252024" cy="98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RÃ©sultat de recherche d'images pour &quot;drapeau chinois&quot;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844"/>
          <a:stretch/>
        </p:blipFill>
        <p:spPr bwMode="auto">
          <a:xfrm rot="20485526">
            <a:off x="8480282" y="1039424"/>
            <a:ext cx="2289040" cy="1770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947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7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73605" y="227728"/>
            <a:ext cx="3267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u="sng" dirty="0">
                <a:solidFill>
                  <a:schemeClr val="bg1"/>
                </a:solidFill>
                <a:latin typeface="Berlin Sans FB" panose="020E0602020502020306" pitchFamily="34" charset="0"/>
              </a:rPr>
              <a:t>4 thèmes :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237129" y="1532965"/>
            <a:ext cx="671008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000" u="sng" dirty="0">
                <a:solidFill>
                  <a:srgbClr val="002060"/>
                </a:solidFill>
                <a:latin typeface="Berlin Sans FB" panose="020E0602020502020306" pitchFamily="34" charset="0"/>
              </a:rPr>
              <a:t>Thème 1 </a:t>
            </a:r>
            <a:r>
              <a:rPr lang="fr-FR" sz="2400" dirty="0">
                <a:solidFill>
                  <a:srgbClr val="002060"/>
                </a:solidFill>
                <a:latin typeface="Berlin Sans FB" panose="020E0602020502020306" pitchFamily="34" charset="0"/>
              </a:rPr>
              <a:t>: </a:t>
            </a:r>
            <a:r>
              <a:rPr lang="fr-FR" sz="2400" dirty="0">
                <a:solidFill>
                  <a:srgbClr val="00B0F0"/>
                </a:solidFill>
                <a:latin typeface="Berlin Sans FB" panose="020E0602020502020306" pitchFamily="34" charset="0"/>
              </a:rPr>
              <a:t>L’Europe face aux révolutions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675965" y="2286000"/>
            <a:ext cx="880782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000" u="sng" dirty="0">
                <a:solidFill>
                  <a:srgbClr val="002060"/>
                </a:solidFill>
                <a:latin typeface="Berlin Sans FB" panose="020E0602020502020306" pitchFamily="34" charset="0"/>
              </a:rPr>
              <a:t>Thème 2 </a:t>
            </a:r>
            <a:r>
              <a:rPr lang="fr-FR" sz="2400" dirty="0">
                <a:solidFill>
                  <a:srgbClr val="002060"/>
                </a:solidFill>
                <a:latin typeface="Berlin Sans FB" panose="020E0602020502020306" pitchFamily="34" charset="0"/>
              </a:rPr>
              <a:t>: </a:t>
            </a:r>
            <a:r>
              <a:rPr lang="fr-FR" sz="2400" dirty="0">
                <a:solidFill>
                  <a:srgbClr val="00B0F0"/>
                </a:solidFill>
                <a:latin typeface="Berlin Sans FB" panose="020E0602020502020306" pitchFamily="34" charset="0"/>
              </a:rPr>
              <a:t>La France dans l’Europe des nationalités : politique et société (1848-1871) 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913094" y="3603812"/>
            <a:ext cx="757069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000" u="sng" dirty="0">
                <a:solidFill>
                  <a:srgbClr val="002060"/>
                </a:solidFill>
                <a:latin typeface="Berlin Sans FB" panose="020E0602020502020306" pitchFamily="34" charset="0"/>
              </a:rPr>
              <a:t>Thème 3 : </a:t>
            </a:r>
            <a:r>
              <a:rPr lang="fr-FR" sz="2400" dirty="0">
                <a:solidFill>
                  <a:srgbClr val="00B0F0"/>
                </a:solidFill>
                <a:latin typeface="Berlin Sans FB" panose="020E0602020502020306" pitchFamily="34" charset="0"/>
              </a:rPr>
              <a:t>La Troisième République avant 1914 : un régime politique, un empire colonial 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4800600" y="5096435"/>
            <a:ext cx="6683188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000" u="sng" dirty="0">
                <a:solidFill>
                  <a:srgbClr val="002060"/>
                </a:solidFill>
                <a:latin typeface="Berlin Sans FB" panose="020E0602020502020306" pitchFamily="34" charset="0"/>
              </a:rPr>
              <a:t>Thème 4 </a:t>
            </a:r>
            <a:r>
              <a:rPr lang="fr-FR" sz="2000" dirty="0">
                <a:solidFill>
                  <a:srgbClr val="002060"/>
                </a:solidFill>
                <a:latin typeface="Berlin Sans FB" panose="020E0602020502020306" pitchFamily="34" charset="0"/>
              </a:rPr>
              <a:t>: </a:t>
            </a:r>
            <a:r>
              <a:rPr lang="fr-FR" sz="2400" dirty="0">
                <a:solidFill>
                  <a:srgbClr val="00B0F0"/>
                </a:solidFill>
                <a:latin typeface="Berlin Sans FB" panose="020E0602020502020306" pitchFamily="34" charset="0"/>
              </a:rPr>
              <a:t>La Première Guerre mondiale : </a:t>
            </a:r>
          </a:p>
          <a:p>
            <a:r>
              <a:rPr lang="fr-FR" sz="2400" dirty="0">
                <a:solidFill>
                  <a:srgbClr val="00B0F0"/>
                </a:solidFill>
                <a:latin typeface="Berlin Sans FB" panose="020E0602020502020306" pitchFamily="34" charset="0"/>
              </a:rPr>
              <a:t>le « suicide de l’Europe » et la fin des empires européens </a:t>
            </a:r>
          </a:p>
        </p:txBody>
      </p:sp>
    </p:spTree>
    <p:extLst>
      <p:ext uri="{BB962C8B-B14F-4D97-AF65-F5344CB8AC3E}">
        <p14:creationId xmlns:p14="http://schemas.microsoft.com/office/powerpoint/2010/main" val="65958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393576" y="457200"/>
            <a:ext cx="671008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000" u="sng" dirty="0">
                <a:solidFill>
                  <a:srgbClr val="002060"/>
                </a:solidFill>
                <a:latin typeface="Berlin Sans FB" panose="020E0602020502020306" pitchFamily="34" charset="0"/>
              </a:rPr>
              <a:t>Thème 1 </a:t>
            </a:r>
            <a:r>
              <a:rPr lang="fr-FR" sz="2400" dirty="0">
                <a:solidFill>
                  <a:srgbClr val="002060"/>
                </a:solidFill>
                <a:latin typeface="Berlin Sans FB" panose="020E0602020502020306" pitchFamily="34" charset="0"/>
              </a:rPr>
              <a:t>: </a:t>
            </a:r>
            <a:r>
              <a:rPr lang="fr-FR" sz="2400" dirty="0">
                <a:solidFill>
                  <a:srgbClr val="00B0F0"/>
                </a:solidFill>
                <a:latin typeface="Berlin Sans FB" panose="020E0602020502020306" pitchFamily="34" charset="0"/>
              </a:rPr>
              <a:t>L’Europe face aux révolutions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753035" y="1217203"/>
            <a:ext cx="3872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u="sng" dirty="0">
                <a:solidFill>
                  <a:schemeClr val="bg1"/>
                </a:solidFill>
                <a:latin typeface="Berlin Sans FB" panose="020E0602020502020306" pitchFamily="34" charset="0"/>
              </a:rPr>
              <a:t>2 chapitres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72353" y="2060994"/>
            <a:ext cx="5002306" cy="113877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u="sng" dirty="0">
                <a:solidFill>
                  <a:srgbClr val="002060"/>
                </a:solidFill>
                <a:latin typeface="Berlin Sans FB" panose="020E0602020502020306" pitchFamily="34" charset="0"/>
              </a:rPr>
              <a:t>Chapitre 1. </a:t>
            </a:r>
          </a:p>
          <a:p>
            <a:r>
              <a:rPr lang="fr-FR" sz="2400" dirty="0">
                <a:solidFill>
                  <a:srgbClr val="00B0F0"/>
                </a:solidFill>
                <a:latin typeface="Berlin Sans FB" panose="020E0602020502020306" pitchFamily="34" charset="0"/>
              </a:rPr>
              <a:t>La Révolution française et l’Empire : une nouvelle conception de la nation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6351494" y="1972933"/>
            <a:ext cx="5320553" cy="1754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fr-FR" u="sng" dirty="0">
                <a:solidFill>
                  <a:srgbClr val="002060"/>
                </a:solidFill>
                <a:latin typeface="Berlin Sans FB" panose="020E0602020502020306" pitchFamily="34" charset="0"/>
              </a:rPr>
              <a:t>3 points de passage :</a:t>
            </a: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rgbClr val="002060"/>
                </a:solidFill>
                <a:latin typeface="Berlin Sans FB" panose="020E0602020502020306" pitchFamily="34" charset="0"/>
              </a:rPr>
              <a:t>Madame Roland, une femme en révolution. </a:t>
            </a: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rgbClr val="002060"/>
                </a:solidFill>
                <a:latin typeface="Berlin Sans FB" panose="020E0602020502020306" pitchFamily="34" charset="0"/>
              </a:rPr>
              <a:t>Décembre 1792 - janvier 1793 :</a:t>
            </a:r>
          </a:p>
          <a:p>
            <a:pPr marL="742950" lvl="1" indent="-285750">
              <a:buFontTx/>
              <a:buChar char="-"/>
            </a:pPr>
            <a:r>
              <a:rPr lang="fr-FR" dirty="0">
                <a:solidFill>
                  <a:srgbClr val="002060"/>
                </a:solidFill>
                <a:latin typeface="Berlin Sans FB" panose="020E0602020502020306" pitchFamily="34" charset="0"/>
              </a:rPr>
              <a:t> Procès et mort de Louis XVI.</a:t>
            </a: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rgbClr val="002060"/>
                </a:solidFill>
                <a:latin typeface="Berlin Sans FB" panose="020E0602020502020306" pitchFamily="34" charset="0"/>
              </a:rPr>
              <a:t>1804: Le Code civil permet l’égalité devant la loi </a:t>
            </a:r>
          </a:p>
          <a:p>
            <a:r>
              <a:rPr lang="fr-FR" dirty="0">
                <a:solidFill>
                  <a:srgbClr val="002060"/>
                </a:solidFill>
                <a:latin typeface="Berlin Sans FB" panose="020E0602020502020306" pitchFamily="34" charset="0"/>
              </a:rPr>
              <a:t>	et connaît un rayonnement européen.</a:t>
            </a:r>
          </a:p>
        </p:txBody>
      </p:sp>
      <p:sp>
        <p:nvSpPr>
          <p:cNvPr id="7" name="Rectangle 6"/>
          <p:cNvSpPr/>
          <p:nvPr/>
        </p:nvSpPr>
        <p:spPr>
          <a:xfrm>
            <a:off x="753035" y="4477001"/>
            <a:ext cx="5459506" cy="110799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u="sng" dirty="0">
                <a:solidFill>
                  <a:srgbClr val="002060"/>
                </a:solidFill>
                <a:latin typeface="Berlin Sans FB" panose="020E0602020502020306" pitchFamily="34" charset="0"/>
              </a:rPr>
              <a:t>Chapitre 2. </a:t>
            </a:r>
          </a:p>
          <a:p>
            <a:r>
              <a:rPr lang="fr-FR" sz="2400" dirty="0">
                <a:solidFill>
                  <a:srgbClr val="00B0F0"/>
                </a:solidFill>
                <a:latin typeface="Berlin Sans FB" panose="020E0602020502020306" pitchFamily="34" charset="0"/>
              </a:rPr>
              <a:t>L’Europe entre restauration et révolution (1814-1848)</a:t>
            </a:r>
          </a:p>
        </p:txBody>
      </p:sp>
      <p:sp>
        <p:nvSpPr>
          <p:cNvPr id="8" name="Rectangle 7"/>
          <p:cNvSpPr/>
          <p:nvPr/>
        </p:nvSpPr>
        <p:spPr>
          <a:xfrm>
            <a:off x="6459070" y="4504330"/>
            <a:ext cx="5212977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fr-FR" u="sng" dirty="0">
                <a:solidFill>
                  <a:srgbClr val="002060"/>
                </a:solidFill>
                <a:latin typeface="Berlin Sans FB" panose="020E0602020502020306" pitchFamily="34" charset="0"/>
              </a:rPr>
              <a:t>3 points de passage :</a:t>
            </a:r>
          </a:p>
          <a:p>
            <a:r>
              <a:rPr lang="fr-FR" dirty="0">
                <a:solidFill>
                  <a:srgbClr val="002060"/>
                </a:solidFill>
                <a:latin typeface="Berlin Sans FB" panose="020E0602020502020306" pitchFamily="34" charset="0"/>
              </a:rPr>
              <a:t>- 1815 – Metternich et le congrès de Vienne. </a:t>
            </a:r>
          </a:p>
          <a:p>
            <a:r>
              <a:rPr lang="fr-FR" dirty="0">
                <a:solidFill>
                  <a:srgbClr val="002060"/>
                </a:solidFill>
                <a:latin typeface="Berlin Sans FB" panose="020E0602020502020306" pitchFamily="34" charset="0"/>
              </a:rPr>
              <a:t>- 1822 – Le massacre de Chios. </a:t>
            </a:r>
          </a:p>
          <a:p>
            <a:r>
              <a:rPr lang="fr-FR" dirty="0">
                <a:solidFill>
                  <a:srgbClr val="002060"/>
                </a:solidFill>
                <a:latin typeface="Berlin Sans FB" panose="020E0602020502020306" pitchFamily="34" charset="0"/>
              </a:rPr>
              <a:t>- 1830 – Les Trois Glorieuses</a:t>
            </a:r>
          </a:p>
        </p:txBody>
      </p:sp>
    </p:spTree>
    <p:extLst>
      <p:ext uri="{BB962C8B-B14F-4D97-AF65-F5344CB8AC3E}">
        <p14:creationId xmlns:p14="http://schemas.microsoft.com/office/powerpoint/2010/main" val="228042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99248" y="282389"/>
            <a:ext cx="1073075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000" u="sng" dirty="0">
                <a:solidFill>
                  <a:srgbClr val="002060"/>
                </a:solidFill>
                <a:latin typeface="Berlin Sans FB" panose="020E0602020502020306" pitchFamily="34" charset="0"/>
              </a:rPr>
              <a:t>Thème 2 </a:t>
            </a:r>
            <a:r>
              <a:rPr lang="fr-FR" sz="2400" dirty="0">
                <a:solidFill>
                  <a:srgbClr val="002060"/>
                </a:solidFill>
                <a:latin typeface="Berlin Sans FB" panose="020E0602020502020306" pitchFamily="34" charset="0"/>
              </a:rPr>
              <a:t>: </a:t>
            </a:r>
            <a:r>
              <a:rPr lang="fr-FR" sz="2400" dirty="0">
                <a:solidFill>
                  <a:srgbClr val="00B0F0"/>
                </a:solidFill>
                <a:latin typeface="Berlin Sans FB" panose="020E0602020502020306" pitchFamily="34" charset="0"/>
              </a:rPr>
              <a:t>La France dans l’Europe des nationalités : politique et société (1848-1871)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753035" y="1217203"/>
            <a:ext cx="3872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u="sng" dirty="0">
                <a:solidFill>
                  <a:schemeClr val="bg1"/>
                </a:solidFill>
                <a:latin typeface="Berlin Sans FB" panose="020E0602020502020306" pitchFamily="34" charset="0"/>
              </a:rPr>
              <a:t>3 chapitres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72353" y="2060994"/>
            <a:ext cx="5943600" cy="110799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u="sng" dirty="0">
                <a:solidFill>
                  <a:srgbClr val="002060"/>
                </a:solidFill>
                <a:latin typeface="Berlin Sans FB" panose="020E0602020502020306" pitchFamily="34" charset="0"/>
              </a:rPr>
              <a:t>Chapitre 1. </a:t>
            </a:r>
          </a:p>
          <a:p>
            <a:r>
              <a:rPr lang="fr-FR" sz="2400" dirty="0">
                <a:solidFill>
                  <a:srgbClr val="00B0F0"/>
                </a:solidFill>
                <a:latin typeface="Berlin Sans FB" panose="020E0602020502020306" pitchFamily="34" charset="0"/>
              </a:rPr>
              <a:t>La difficile entrée dans l’âge démocratique : </a:t>
            </a:r>
          </a:p>
          <a:p>
            <a:r>
              <a:rPr lang="fr-FR" sz="2400" dirty="0">
                <a:solidFill>
                  <a:srgbClr val="00B0F0"/>
                </a:solidFill>
                <a:latin typeface="Berlin Sans FB" panose="020E0602020502020306" pitchFamily="34" charset="0"/>
              </a:rPr>
              <a:t>la Deuxième République et le Second Empire</a:t>
            </a:r>
            <a:endParaRPr lang="fr-FR" sz="2400" u="sng" dirty="0">
              <a:solidFill>
                <a:srgbClr val="00B0F0"/>
              </a:solidFill>
              <a:latin typeface="Berlin Sans FB" panose="020E0602020502020306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9248" y="3608767"/>
            <a:ext cx="5916705" cy="175432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u="sng" dirty="0">
                <a:solidFill>
                  <a:srgbClr val="002060"/>
                </a:solidFill>
                <a:latin typeface="Berlin Sans FB" panose="020E0602020502020306" pitchFamily="34" charset="0"/>
              </a:rPr>
              <a:t>Chapitre 2. </a:t>
            </a:r>
          </a:p>
          <a:p>
            <a:r>
              <a:rPr lang="fr-FR" sz="2400" dirty="0">
                <a:solidFill>
                  <a:srgbClr val="00B0F0"/>
                </a:solidFill>
                <a:latin typeface="Berlin Sans FB" panose="020E0602020502020306" pitchFamily="34" charset="0"/>
              </a:rPr>
              <a:t>L’industrialisation et l’accélération des transformations économiques et sociales en France</a:t>
            </a:r>
          </a:p>
          <a:p>
            <a:endParaRPr lang="fr-FR" u="sng" dirty="0">
              <a:solidFill>
                <a:srgbClr val="002060"/>
              </a:solidFill>
              <a:latin typeface="Berlin Sans FB" panose="020E0602020502020306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2353" y="5633448"/>
            <a:ext cx="5459506" cy="110799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u="sng" dirty="0">
                <a:solidFill>
                  <a:srgbClr val="002060"/>
                </a:solidFill>
                <a:latin typeface="Berlin Sans FB" panose="020E0602020502020306" pitchFamily="34" charset="0"/>
              </a:rPr>
              <a:t>Chapitre 3. </a:t>
            </a:r>
          </a:p>
          <a:p>
            <a:r>
              <a:rPr lang="fr-FR" sz="2400" dirty="0">
                <a:solidFill>
                  <a:srgbClr val="00B0F0"/>
                </a:solidFill>
                <a:latin typeface="Berlin Sans FB" panose="020E0602020502020306" pitchFamily="34" charset="0"/>
              </a:rPr>
              <a:t>La France et la construction de nouveaux États par la guerre et la diplomatie</a:t>
            </a:r>
          </a:p>
        </p:txBody>
      </p:sp>
      <p:sp>
        <p:nvSpPr>
          <p:cNvPr id="7" name="Rectangle 6"/>
          <p:cNvSpPr/>
          <p:nvPr/>
        </p:nvSpPr>
        <p:spPr>
          <a:xfrm>
            <a:off x="6799729" y="1876328"/>
            <a:ext cx="5154706" cy="1477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2060"/>
                </a:solidFill>
                <a:latin typeface="Berlin Sans FB" panose="020E0602020502020306" pitchFamily="34" charset="0"/>
              </a:rPr>
              <a:t>- Alphonse de Lamartine en 1848. </a:t>
            </a:r>
          </a:p>
          <a:p>
            <a:r>
              <a:rPr lang="fr-FR" dirty="0">
                <a:solidFill>
                  <a:srgbClr val="002060"/>
                </a:solidFill>
                <a:latin typeface="Berlin Sans FB" panose="020E0602020502020306" pitchFamily="34" charset="0"/>
              </a:rPr>
              <a:t>- George Sand, femme de lettres engagée en politique. </a:t>
            </a:r>
          </a:p>
          <a:p>
            <a:r>
              <a:rPr lang="fr-FR" dirty="0">
                <a:solidFill>
                  <a:srgbClr val="002060"/>
                </a:solidFill>
                <a:latin typeface="Berlin Sans FB" panose="020E0602020502020306" pitchFamily="34" charset="0"/>
              </a:rPr>
              <a:t>- Louis-Napoléon Bonaparte, premier président de la République</a:t>
            </a:r>
          </a:p>
        </p:txBody>
      </p:sp>
      <p:sp>
        <p:nvSpPr>
          <p:cNvPr id="8" name="Rectangle 7"/>
          <p:cNvSpPr/>
          <p:nvPr/>
        </p:nvSpPr>
        <p:spPr>
          <a:xfrm>
            <a:off x="6799729" y="3747266"/>
            <a:ext cx="5154706" cy="1477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2060"/>
                </a:solidFill>
                <a:latin typeface="Berlin Sans FB" panose="020E0602020502020306" pitchFamily="34" charset="0"/>
              </a:rPr>
              <a:t>- Paris haussmannien : la transformation d’une ville.</a:t>
            </a: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rgbClr val="002060"/>
                </a:solidFill>
                <a:latin typeface="Berlin Sans FB" panose="020E0602020502020306" pitchFamily="34" charset="0"/>
              </a:rPr>
              <a:t>Les frères Pereire, acteurs de la modernisation </a:t>
            </a:r>
          </a:p>
          <a:p>
            <a:r>
              <a:rPr lang="fr-FR" dirty="0">
                <a:solidFill>
                  <a:srgbClr val="002060"/>
                </a:solidFill>
                <a:latin typeface="Berlin Sans FB" panose="020E0602020502020306" pitchFamily="34" charset="0"/>
              </a:rPr>
              <a:t>      économique. </a:t>
            </a: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rgbClr val="002060"/>
                </a:solidFill>
                <a:latin typeface="Berlin Sans FB" panose="020E0602020502020306" pitchFamily="34" charset="0"/>
              </a:rPr>
              <a:t>25 mai 1864 – Le droit de grève répond </a:t>
            </a:r>
          </a:p>
          <a:p>
            <a:r>
              <a:rPr lang="fr-FR" dirty="0">
                <a:solidFill>
                  <a:srgbClr val="002060"/>
                </a:solidFill>
                <a:latin typeface="Berlin Sans FB" panose="020E0602020502020306" pitchFamily="34" charset="0"/>
              </a:rPr>
              <a:t>      à l’une des attentes du mouvement ouvrier. </a:t>
            </a:r>
          </a:p>
        </p:txBody>
      </p:sp>
      <p:sp>
        <p:nvSpPr>
          <p:cNvPr id="9" name="Rectangle 8"/>
          <p:cNvSpPr/>
          <p:nvPr/>
        </p:nvSpPr>
        <p:spPr>
          <a:xfrm>
            <a:off x="6799729" y="5768353"/>
            <a:ext cx="5154706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2060"/>
                </a:solidFill>
                <a:latin typeface="Berlin Sans FB" panose="020E0602020502020306" pitchFamily="34" charset="0"/>
              </a:rPr>
              <a:t>- Le rattachement de Nice et de la Savoie à la France. </a:t>
            </a:r>
          </a:p>
          <a:p>
            <a:r>
              <a:rPr lang="fr-FR" dirty="0">
                <a:solidFill>
                  <a:srgbClr val="002060"/>
                </a:solidFill>
                <a:latin typeface="Berlin Sans FB" panose="020E0602020502020306" pitchFamily="34" charset="0"/>
              </a:rPr>
              <a:t>- 1871 – Bismarck et la proclamation du Reich.</a:t>
            </a:r>
          </a:p>
        </p:txBody>
      </p:sp>
    </p:spTree>
    <p:extLst>
      <p:ext uri="{BB962C8B-B14F-4D97-AF65-F5344CB8AC3E}">
        <p14:creationId xmlns:p14="http://schemas.microsoft.com/office/powerpoint/2010/main" val="3222048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39588" y="242047"/>
            <a:ext cx="1104003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000" u="sng" dirty="0">
                <a:solidFill>
                  <a:srgbClr val="002060"/>
                </a:solidFill>
                <a:latin typeface="Berlin Sans FB" panose="020E0602020502020306" pitchFamily="34" charset="0"/>
              </a:rPr>
              <a:t>Thème 3 : </a:t>
            </a:r>
            <a:r>
              <a:rPr lang="fr-FR" sz="2400" dirty="0">
                <a:solidFill>
                  <a:srgbClr val="00B0F0"/>
                </a:solidFill>
                <a:latin typeface="Berlin Sans FB" panose="020E0602020502020306" pitchFamily="34" charset="0"/>
              </a:rPr>
              <a:t>La Troisième République avant 1914 : un régime politique, un empire colonial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699248" y="974067"/>
            <a:ext cx="3872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u="sng" dirty="0">
                <a:solidFill>
                  <a:schemeClr val="bg1"/>
                </a:solidFill>
                <a:latin typeface="Berlin Sans FB" panose="020E0602020502020306" pitchFamily="34" charset="0"/>
              </a:rPr>
              <a:t>3 chapitres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99248" y="1707196"/>
            <a:ext cx="5943600" cy="73866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u="sng" dirty="0">
                <a:solidFill>
                  <a:srgbClr val="002060"/>
                </a:solidFill>
                <a:latin typeface="Berlin Sans FB" panose="020E0602020502020306" pitchFamily="34" charset="0"/>
              </a:rPr>
              <a:t>Chapitre 1. </a:t>
            </a:r>
          </a:p>
          <a:p>
            <a:r>
              <a:rPr lang="fr-FR" sz="2400" dirty="0">
                <a:solidFill>
                  <a:srgbClr val="00B0F0"/>
                </a:solidFill>
                <a:latin typeface="Berlin Sans FB" panose="020E0602020502020306" pitchFamily="34" charset="0"/>
              </a:rPr>
              <a:t>La mise en œuvre du projet républicain</a:t>
            </a:r>
            <a:endParaRPr lang="fr-FR" sz="2400" u="sng" dirty="0">
              <a:solidFill>
                <a:srgbClr val="00B0F0"/>
              </a:solidFill>
              <a:latin typeface="Berlin Sans FB" panose="020E0602020502020306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2353" y="3347157"/>
            <a:ext cx="5916705" cy="110799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u="sng" dirty="0">
                <a:solidFill>
                  <a:srgbClr val="002060"/>
                </a:solidFill>
                <a:latin typeface="Berlin Sans FB" panose="020E0602020502020306" pitchFamily="34" charset="0"/>
              </a:rPr>
              <a:t>Chapitre 2. </a:t>
            </a:r>
          </a:p>
          <a:p>
            <a:r>
              <a:rPr lang="fr-FR" sz="2400" dirty="0">
                <a:solidFill>
                  <a:srgbClr val="00B0F0"/>
                </a:solidFill>
                <a:latin typeface="Berlin Sans FB" panose="020E0602020502020306" pitchFamily="34" charset="0"/>
              </a:rPr>
              <a:t>Permanences et mutations de la société française jusqu’en 1914</a:t>
            </a:r>
            <a:endParaRPr lang="fr-FR" u="sng" dirty="0">
              <a:solidFill>
                <a:srgbClr val="002060"/>
              </a:solidFill>
              <a:latin typeface="Berlin Sans FB" panose="020E0602020502020306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72353" y="5525872"/>
            <a:ext cx="5459506" cy="7386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u="sng" dirty="0">
                <a:solidFill>
                  <a:srgbClr val="002060"/>
                </a:solidFill>
                <a:latin typeface="Berlin Sans FB" panose="020E0602020502020306" pitchFamily="34" charset="0"/>
              </a:rPr>
              <a:t>Chapitre 3. </a:t>
            </a:r>
          </a:p>
          <a:p>
            <a:r>
              <a:rPr lang="fr-FR" sz="2400" dirty="0">
                <a:solidFill>
                  <a:srgbClr val="00B0F0"/>
                </a:solidFill>
                <a:latin typeface="Berlin Sans FB" panose="020E0602020502020306" pitchFamily="34" charset="0"/>
              </a:rPr>
              <a:t>Métropole et colonies</a:t>
            </a:r>
          </a:p>
        </p:txBody>
      </p:sp>
      <p:sp>
        <p:nvSpPr>
          <p:cNvPr id="7" name="Rectangle 6"/>
          <p:cNvSpPr/>
          <p:nvPr/>
        </p:nvSpPr>
        <p:spPr>
          <a:xfrm>
            <a:off x="6772835" y="1614863"/>
            <a:ext cx="5127812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2060"/>
                </a:solidFill>
                <a:latin typeface="Berlin Sans FB" panose="020E0602020502020306" pitchFamily="34" charset="0"/>
              </a:rPr>
              <a:t>1871 – Louise Michel pendant la Commune de Paris. </a:t>
            </a:r>
          </a:p>
          <a:p>
            <a:r>
              <a:rPr lang="fr-FR" dirty="0">
                <a:solidFill>
                  <a:srgbClr val="002060"/>
                </a:solidFill>
                <a:latin typeface="Berlin Sans FB" panose="020E0602020502020306" pitchFamily="34" charset="0"/>
              </a:rPr>
              <a:t>1885 – Les funérailles nationales de Victor Hugo. </a:t>
            </a:r>
          </a:p>
          <a:p>
            <a:r>
              <a:rPr lang="fr-FR" dirty="0">
                <a:solidFill>
                  <a:srgbClr val="002060"/>
                </a:solidFill>
                <a:latin typeface="Berlin Sans FB" panose="020E0602020502020306" pitchFamily="34" charset="0"/>
              </a:rPr>
              <a:t>1905 – La loi de séparation des Églises et de l’État : </a:t>
            </a:r>
          </a:p>
          <a:p>
            <a:r>
              <a:rPr lang="fr-FR" dirty="0">
                <a:solidFill>
                  <a:srgbClr val="002060"/>
                </a:solidFill>
                <a:latin typeface="Berlin Sans FB" panose="020E0602020502020306" pitchFamily="34" charset="0"/>
              </a:rPr>
              <a:t>débats et mise en œuvre</a:t>
            </a:r>
          </a:p>
        </p:txBody>
      </p:sp>
      <p:sp>
        <p:nvSpPr>
          <p:cNvPr id="8" name="Rectangle 7"/>
          <p:cNvSpPr/>
          <p:nvPr/>
        </p:nvSpPr>
        <p:spPr>
          <a:xfrm>
            <a:off x="6772835" y="3439490"/>
            <a:ext cx="5127812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2060"/>
                </a:solidFill>
                <a:latin typeface="Berlin Sans FB" panose="020E0602020502020306" pitchFamily="34" charset="0"/>
              </a:rPr>
              <a:t>1891 – La fusillade de Fourmies du 1er mai. </a:t>
            </a:r>
          </a:p>
          <a:p>
            <a:r>
              <a:rPr lang="fr-FR" dirty="0">
                <a:solidFill>
                  <a:srgbClr val="002060"/>
                </a:solidFill>
                <a:latin typeface="Berlin Sans FB" panose="020E0602020502020306" pitchFamily="34" charset="0"/>
              </a:rPr>
              <a:t>Les expositions universelles de 1889 et 1900. </a:t>
            </a:r>
          </a:p>
          <a:p>
            <a:r>
              <a:rPr lang="fr-FR" dirty="0">
                <a:solidFill>
                  <a:srgbClr val="002060"/>
                </a:solidFill>
                <a:latin typeface="Berlin Sans FB" panose="020E0602020502020306" pitchFamily="34" charset="0"/>
              </a:rPr>
              <a:t>Le Creusot et la famille Schneider.</a:t>
            </a:r>
          </a:p>
        </p:txBody>
      </p:sp>
      <p:sp>
        <p:nvSpPr>
          <p:cNvPr id="9" name="Rectangle 8"/>
          <p:cNvSpPr/>
          <p:nvPr/>
        </p:nvSpPr>
        <p:spPr>
          <a:xfrm>
            <a:off x="6772835" y="5203143"/>
            <a:ext cx="5127812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2060"/>
                </a:solidFill>
                <a:latin typeface="Berlin Sans FB" panose="020E0602020502020306" pitchFamily="34" charset="0"/>
              </a:rPr>
              <a:t>1887 – Le code de l’indigénat algérien est généralisé à toutes les colonies françaises. </a:t>
            </a:r>
          </a:p>
          <a:p>
            <a:r>
              <a:rPr lang="fr-FR" dirty="0">
                <a:solidFill>
                  <a:srgbClr val="002060"/>
                </a:solidFill>
                <a:latin typeface="Berlin Sans FB" panose="020E0602020502020306" pitchFamily="34" charset="0"/>
              </a:rPr>
              <a:t>1898 – Fachoda, le choc des impérialismes. </a:t>
            </a:r>
          </a:p>
          <a:p>
            <a:r>
              <a:rPr lang="fr-FR" dirty="0">
                <a:solidFill>
                  <a:srgbClr val="002060"/>
                </a:solidFill>
                <a:latin typeface="Berlin Sans FB" panose="020E0602020502020306" pitchFamily="34" charset="0"/>
              </a:rPr>
              <a:t>Saigon, ville coloniale.</a:t>
            </a:r>
          </a:p>
        </p:txBody>
      </p:sp>
    </p:spTree>
    <p:extLst>
      <p:ext uri="{BB962C8B-B14F-4D97-AF65-F5344CB8AC3E}">
        <p14:creationId xmlns:p14="http://schemas.microsoft.com/office/powerpoint/2010/main" val="347722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76518" y="161365"/>
            <a:ext cx="11591364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000" u="sng" dirty="0">
                <a:solidFill>
                  <a:srgbClr val="002060"/>
                </a:solidFill>
                <a:latin typeface="Berlin Sans FB" panose="020E0602020502020306" pitchFamily="34" charset="0"/>
              </a:rPr>
              <a:t>Thème 4 </a:t>
            </a:r>
            <a:r>
              <a:rPr lang="fr-FR" sz="2000" dirty="0">
                <a:solidFill>
                  <a:srgbClr val="002060"/>
                </a:solidFill>
                <a:latin typeface="Berlin Sans FB" panose="020E0602020502020306" pitchFamily="34" charset="0"/>
              </a:rPr>
              <a:t>: 	</a:t>
            </a:r>
            <a:r>
              <a:rPr lang="fr-FR" sz="2400" dirty="0">
                <a:solidFill>
                  <a:srgbClr val="00B0F0"/>
                </a:solidFill>
                <a:latin typeface="Berlin Sans FB" panose="020E0602020502020306" pitchFamily="34" charset="0"/>
              </a:rPr>
              <a:t>La Première Guerre mondiale : le « suicide de l’Europe » </a:t>
            </a:r>
          </a:p>
          <a:p>
            <a:r>
              <a:rPr lang="fr-FR" sz="2400" dirty="0">
                <a:solidFill>
                  <a:srgbClr val="00B0F0"/>
                </a:solidFill>
                <a:latin typeface="Berlin Sans FB" panose="020E0602020502020306" pitchFamily="34" charset="0"/>
              </a:rPr>
              <a:t>		et la fin des empires européens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376518" y="1444714"/>
            <a:ext cx="38727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u="sng" dirty="0">
                <a:solidFill>
                  <a:schemeClr val="bg1"/>
                </a:solidFill>
                <a:latin typeface="Berlin Sans FB" panose="020E0602020502020306" pitchFamily="34" charset="0"/>
              </a:rPr>
              <a:t>3 chapitres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76517" y="2204737"/>
            <a:ext cx="6266329" cy="73866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u="sng" dirty="0">
                <a:solidFill>
                  <a:srgbClr val="002060"/>
                </a:solidFill>
                <a:latin typeface="Berlin Sans FB" panose="020E0602020502020306" pitchFamily="34" charset="0"/>
              </a:rPr>
              <a:t>Chapitre 1. </a:t>
            </a:r>
          </a:p>
          <a:p>
            <a:r>
              <a:rPr lang="fr-FR" sz="2400" dirty="0">
                <a:solidFill>
                  <a:srgbClr val="00B0F0"/>
                </a:solidFill>
                <a:latin typeface="Berlin Sans FB" panose="020E0602020502020306" pitchFamily="34" charset="0"/>
              </a:rPr>
              <a:t>Un embrasement mondial et ses grandes étapes</a:t>
            </a:r>
            <a:endParaRPr lang="fr-FR" sz="2400" u="sng" dirty="0">
              <a:solidFill>
                <a:srgbClr val="00B0F0"/>
              </a:solidFill>
              <a:latin typeface="Berlin Sans FB" panose="020E0602020502020306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6518" y="3392797"/>
            <a:ext cx="5916705" cy="110799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u="sng" dirty="0">
                <a:solidFill>
                  <a:srgbClr val="002060"/>
                </a:solidFill>
                <a:latin typeface="Berlin Sans FB" panose="020E0602020502020306" pitchFamily="34" charset="0"/>
              </a:rPr>
              <a:t>Chapitre 2. </a:t>
            </a:r>
          </a:p>
          <a:p>
            <a:r>
              <a:rPr lang="fr-FR" sz="2400" dirty="0">
                <a:solidFill>
                  <a:srgbClr val="00B0F0"/>
                </a:solidFill>
                <a:latin typeface="Berlin Sans FB" panose="020E0602020502020306" pitchFamily="34" charset="0"/>
              </a:rPr>
              <a:t>Les sociétés en guerre : des civils acteurs et victimes de la guerre</a:t>
            </a:r>
            <a:endParaRPr lang="fr-FR" u="sng" dirty="0">
              <a:solidFill>
                <a:srgbClr val="002060"/>
              </a:solidFill>
              <a:latin typeface="Berlin Sans FB" panose="020E0602020502020306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6517" y="5243484"/>
            <a:ext cx="5459506" cy="147732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u="sng" dirty="0">
                <a:solidFill>
                  <a:srgbClr val="002060"/>
                </a:solidFill>
                <a:latin typeface="Berlin Sans FB" panose="020E0602020502020306" pitchFamily="34" charset="0"/>
              </a:rPr>
              <a:t>Chapitre 3. </a:t>
            </a:r>
          </a:p>
          <a:p>
            <a:r>
              <a:rPr lang="fr-FR" sz="2400" dirty="0">
                <a:solidFill>
                  <a:srgbClr val="00B0F0"/>
                </a:solidFill>
                <a:latin typeface="Berlin Sans FB" panose="020E0602020502020306" pitchFamily="34" charset="0"/>
              </a:rPr>
              <a:t>Sortir de la guerre : la tentative de construction d’un ordre des nations</a:t>
            </a:r>
          </a:p>
          <a:p>
            <a:r>
              <a:rPr lang="fr-FR" sz="2400" dirty="0">
                <a:solidFill>
                  <a:srgbClr val="00B0F0"/>
                </a:solidFill>
                <a:latin typeface="Berlin Sans FB" panose="020E0602020502020306" pitchFamily="34" charset="0"/>
              </a:rPr>
              <a:t>démocratiques</a:t>
            </a:r>
          </a:p>
        </p:txBody>
      </p:sp>
      <p:sp>
        <p:nvSpPr>
          <p:cNvPr id="7" name="Rectangle 6"/>
          <p:cNvSpPr/>
          <p:nvPr/>
        </p:nvSpPr>
        <p:spPr>
          <a:xfrm>
            <a:off x="6840071" y="1967934"/>
            <a:ext cx="5127811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2060"/>
                </a:solidFill>
                <a:latin typeface="Berlin Sans FB" panose="020E0602020502020306" pitchFamily="34" charset="0"/>
              </a:rPr>
              <a:t>Août - septembre 1914 – Tannenberg et la Marne. </a:t>
            </a:r>
          </a:p>
          <a:p>
            <a:r>
              <a:rPr lang="fr-FR" dirty="0">
                <a:solidFill>
                  <a:srgbClr val="002060"/>
                </a:solidFill>
                <a:latin typeface="Berlin Sans FB" panose="020E0602020502020306" pitchFamily="34" charset="0"/>
              </a:rPr>
              <a:t>1915 – L’offensive des Dardanelles.</a:t>
            </a:r>
          </a:p>
          <a:p>
            <a:r>
              <a:rPr lang="fr-FR" dirty="0">
                <a:solidFill>
                  <a:srgbClr val="002060"/>
                </a:solidFill>
                <a:latin typeface="Berlin Sans FB" panose="020E0602020502020306" pitchFamily="34" charset="0"/>
              </a:rPr>
              <a:t>1916 – La bataille de la Somme.</a:t>
            </a:r>
          </a:p>
          <a:p>
            <a:r>
              <a:rPr lang="fr-FR" dirty="0">
                <a:solidFill>
                  <a:srgbClr val="002060"/>
                </a:solidFill>
                <a:latin typeface="Berlin Sans FB" panose="020E0602020502020306" pitchFamily="34" charset="0"/>
              </a:rPr>
              <a:t>Mars 1918 – La dernière offensive allemande</a:t>
            </a:r>
          </a:p>
        </p:txBody>
      </p:sp>
      <p:sp>
        <p:nvSpPr>
          <p:cNvPr id="8" name="Rectangle 7"/>
          <p:cNvSpPr/>
          <p:nvPr/>
        </p:nvSpPr>
        <p:spPr>
          <a:xfrm>
            <a:off x="6840071" y="3392797"/>
            <a:ext cx="5127811" cy="14157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2060"/>
                </a:solidFill>
                <a:latin typeface="Berlin Sans FB" panose="020E0602020502020306" pitchFamily="34" charset="0"/>
              </a:rPr>
              <a:t>Marie Curie dans la guerre. </a:t>
            </a:r>
          </a:p>
          <a:p>
            <a:r>
              <a:rPr lang="fr-FR" dirty="0">
                <a:solidFill>
                  <a:srgbClr val="002060"/>
                </a:solidFill>
                <a:latin typeface="Berlin Sans FB" panose="020E0602020502020306" pitchFamily="34" charset="0"/>
              </a:rPr>
              <a:t>24 mai 1915 – La déclaration de la Triple </a:t>
            </a:r>
            <a:r>
              <a:rPr lang="fr-FR" sz="1600" dirty="0">
                <a:solidFill>
                  <a:srgbClr val="002060"/>
                </a:solidFill>
                <a:latin typeface="Berlin Sans FB" panose="020E0602020502020306" pitchFamily="34" charset="0"/>
              </a:rPr>
              <a:t>Entente à propos des « crimes contre l’humanité et la civilisation » perpétrés contre les Arméniens de l’Empire ottoman. </a:t>
            </a:r>
          </a:p>
          <a:p>
            <a:r>
              <a:rPr lang="fr-FR" dirty="0">
                <a:solidFill>
                  <a:srgbClr val="002060"/>
                </a:solidFill>
                <a:latin typeface="Berlin Sans FB" panose="020E0602020502020306" pitchFamily="34" charset="0"/>
              </a:rPr>
              <a:t>Les grèves de l’année 1917.</a:t>
            </a:r>
          </a:p>
        </p:txBody>
      </p:sp>
      <p:sp>
        <p:nvSpPr>
          <p:cNvPr id="9" name="Rectangle 8"/>
          <p:cNvSpPr/>
          <p:nvPr/>
        </p:nvSpPr>
        <p:spPr>
          <a:xfrm>
            <a:off x="6840071" y="5405775"/>
            <a:ext cx="5127811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002060"/>
                </a:solidFill>
                <a:latin typeface="Berlin Sans FB" panose="020E0602020502020306" pitchFamily="34" charset="0"/>
              </a:rPr>
              <a:t>1919-1923 – Les traités de paix.</a:t>
            </a:r>
          </a:p>
          <a:p>
            <a:r>
              <a:rPr lang="fr-FR" dirty="0">
                <a:solidFill>
                  <a:srgbClr val="002060"/>
                </a:solidFill>
                <a:latin typeface="Berlin Sans FB" panose="020E0602020502020306" pitchFamily="34" charset="0"/>
              </a:rPr>
              <a:t>1920 – Le soldat inconnu et les enjeux mémoriels. </a:t>
            </a:r>
          </a:p>
          <a:p>
            <a:r>
              <a:rPr lang="fr-FR" dirty="0">
                <a:solidFill>
                  <a:srgbClr val="002060"/>
                </a:solidFill>
                <a:latin typeface="Berlin Sans FB" panose="020E0602020502020306" pitchFamily="34" charset="0"/>
              </a:rPr>
              <a:t>1922 – Le passeport Nansen et le statut des apatrides.</a:t>
            </a:r>
          </a:p>
        </p:txBody>
      </p:sp>
    </p:spTree>
    <p:extLst>
      <p:ext uri="{BB962C8B-B14F-4D97-AF65-F5344CB8AC3E}">
        <p14:creationId xmlns:p14="http://schemas.microsoft.com/office/powerpoint/2010/main" val="903639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927848" y="968189"/>
            <a:ext cx="109324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u="sng" dirty="0">
                <a:solidFill>
                  <a:schemeClr val="bg1"/>
                </a:solidFill>
                <a:latin typeface="Berlin Sans FB" panose="020E0602020502020306" pitchFamily="34" charset="0"/>
              </a:rPr>
              <a:t>Classe de 1</a:t>
            </a:r>
            <a:r>
              <a:rPr lang="fr-FR" sz="7200" u="sng" baseline="30000" dirty="0">
                <a:solidFill>
                  <a:schemeClr val="bg1"/>
                </a:solidFill>
                <a:latin typeface="Berlin Sans FB" panose="020E0602020502020306" pitchFamily="34" charset="0"/>
              </a:rPr>
              <a:t>ère</a:t>
            </a:r>
            <a:r>
              <a:rPr lang="fr-FR" sz="7200" u="sng" dirty="0">
                <a:solidFill>
                  <a:schemeClr val="bg1"/>
                </a:solidFill>
                <a:latin typeface="Berlin Sans FB" panose="020E0602020502020306" pitchFamily="34" charset="0"/>
              </a:rPr>
              <a:t> : </a:t>
            </a:r>
          </a:p>
          <a:p>
            <a:r>
              <a:rPr lang="fr-FR" sz="4800" dirty="0">
                <a:solidFill>
                  <a:schemeClr val="bg1"/>
                </a:solidFill>
                <a:latin typeface="Berlin Sans FB" panose="020E0602020502020306" pitchFamily="34" charset="0"/>
              </a:rPr>
              <a:t>	</a:t>
            </a:r>
          </a:p>
          <a:p>
            <a:r>
              <a:rPr lang="fr-FR" sz="6000" dirty="0">
                <a:solidFill>
                  <a:schemeClr val="bg1"/>
                </a:solidFill>
                <a:latin typeface="Berlin Sans FB" panose="020E0602020502020306" pitchFamily="34" charset="0"/>
              </a:rPr>
              <a:t>	PROGRAMME de Géographie</a:t>
            </a:r>
            <a:endParaRPr lang="fr-FR" sz="7200" dirty="0">
              <a:solidFill>
                <a:schemeClr val="bg1"/>
              </a:solidFill>
              <a:latin typeface="Berlin Sans FB" panose="020E0602020502020306" pitchFamily="34" charset="0"/>
            </a:endParaRPr>
          </a:p>
          <a:p>
            <a:endParaRPr lang="fr-FR" dirty="0"/>
          </a:p>
          <a:p>
            <a:endParaRPr lang="fr-FR" dirty="0"/>
          </a:p>
          <a:p>
            <a:pPr algn="ctr"/>
            <a:r>
              <a:rPr lang="fr-FR" sz="3600" dirty="0">
                <a:solidFill>
                  <a:srgbClr val="002060"/>
                </a:solidFill>
                <a:latin typeface="Berlin Sans FB" panose="020E0602020502020306" pitchFamily="34" charset="0"/>
              </a:rPr>
              <a:t>« Les dynamiques d’un monde </a:t>
            </a:r>
          </a:p>
          <a:p>
            <a:pPr algn="ctr"/>
            <a:r>
              <a:rPr lang="fr-FR" sz="3600" dirty="0">
                <a:solidFill>
                  <a:srgbClr val="002060"/>
                </a:solidFill>
                <a:latin typeface="Berlin Sans FB" panose="020E0602020502020306" pitchFamily="34" charset="0"/>
              </a:rPr>
              <a:t>en recomposition »</a:t>
            </a:r>
          </a:p>
        </p:txBody>
      </p:sp>
      <p:pic>
        <p:nvPicPr>
          <p:cNvPr id="5124" name="Picture 4" descr="Image associÃ©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4448" y="3868334"/>
            <a:ext cx="2285858" cy="2124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9113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73605" y="227728"/>
            <a:ext cx="3267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u="sng" dirty="0">
                <a:solidFill>
                  <a:schemeClr val="bg1"/>
                </a:solidFill>
                <a:latin typeface="Berlin Sans FB" panose="020E0602020502020306" pitchFamily="34" charset="0"/>
              </a:rPr>
              <a:t>4 thèmes :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1237129" y="1532965"/>
            <a:ext cx="837751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000" u="sng" dirty="0">
                <a:solidFill>
                  <a:srgbClr val="002060"/>
                </a:solidFill>
                <a:latin typeface="Berlin Sans FB" panose="020E0602020502020306" pitchFamily="34" charset="0"/>
              </a:rPr>
              <a:t>Thème 1 </a:t>
            </a:r>
            <a:r>
              <a:rPr lang="fr-FR" sz="2400" dirty="0">
                <a:solidFill>
                  <a:srgbClr val="002060"/>
                </a:solidFill>
                <a:latin typeface="Berlin Sans FB" panose="020E0602020502020306" pitchFamily="34" charset="0"/>
              </a:rPr>
              <a:t>: </a:t>
            </a:r>
            <a:r>
              <a:rPr lang="fr-FR" sz="2400" dirty="0">
                <a:solidFill>
                  <a:srgbClr val="00B0F0"/>
                </a:solidFill>
                <a:latin typeface="Berlin Sans FB" panose="020E0602020502020306" pitchFamily="34" charset="0"/>
              </a:rPr>
              <a:t> La métropolisation : un processus mondial différencié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329651" y="2466914"/>
            <a:ext cx="909021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000" u="sng" dirty="0">
                <a:solidFill>
                  <a:srgbClr val="002060"/>
                </a:solidFill>
                <a:latin typeface="Berlin Sans FB" panose="020E0602020502020306" pitchFamily="34" charset="0"/>
              </a:rPr>
              <a:t>Thème 2 </a:t>
            </a:r>
            <a:r>
              <a:rPr lang="fr-FR" sz="2400" dirty="0">
                <a:solidFill>
                  <a:srgbClr val="002060"/>
                </a:solidFill>
                <a:latin typeface="Berlin Sans FB" panose="020E0602020502020306" pitchFamily="34" charset="0"/>
              </a:rPr>
              <a:t>: </a:t>
            </a:r>
            <a:r>
              <a:rPr lang="fr-FR" sz="2400" dirty="0">
                <a:solidFill>
                  <a:srgbClr val="00B0F0"/>
                </a:solidFill>
                <a:latin typeface="Berlin Sans FB" panose="020E0602020502020306" pitchFamily="34" charset="0"/>
              </a:rPr>
              <a:t>Une diversification des espaces et des acteurs de la production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776816" y="3485978"/>
            <a:ext cx="8928847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000" u="sng" dirty="0">
                <a:solidFill>
                  <a:srgbClr val="002060"/>
                </a:solidFill>
                <a:latin typeface="Berlin Sans FB" panose="020E0602020502020306" pitchFamily="34" charset="0"/>
              </a:rPr>
              <a:t>Thème 3 : </a:t>
            </a:r>
            <a:r>
              <a:rPr lang="fr-FR" sz="2400" dirty="0">
                <a:solidFill>
                  <a:srgbClr val="00B0F0"/>
                </a:solidFill>
                <a:latin typeface="Berlin Sans FB" panose="020E0602020502020306" pitchFamily="34" charset="0"/>
              </a:rPr>
              <a:t> Les espaces ruraux : multifonctionnalité ou fragmentation ?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563471" y="4464200"/>
            <a:ext cx="839096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000" u="sng" dirty="0">
                <a:solidFill>
                  <a:srgbClr val="002060"/>
                </a:solidFill>
                <a:latin typeface="Berlin Sans FB" panose="020E0602020502020306" pitchFamily="34" charset="0"/>
              </a:rPr>
              <a:t>Thème 4 </a:t>
            </a:r>
            <a:r>
              <a:rPr lang="fr-FR" sz="2000" dirty="0">
                <a:solidFill>
                  <a:srgbClr val="002060"/>
                </a:solidFill>
                <a:latin typeface="Berlin Sans FB" panose="020E0602020502020306" pitchFamily="34" charset="0"/>
              </a:rPr>
              <a:t>: conclusif</a:t>
            </a:r>
            <a:r>
              <a:rPr lang="fr-FR" sz="2400" dirty="0">
                <a:solidFill>
                  <a:srgbClr val="00B0F0"/>
                </a:solidFill>
                <a:latin typeface="Berlin Sans FB" panose="020E0602020502020306" pitchFamily="34" charset="0"/>
              </a:rPr>
              <a:t> La Chine : des recompositions spatiales multiples</a:t>
            </a:r>
          </a:p>
        </p:txBody>
      </p:sp>
      <p:pic>
        <p:nvPicPr>
          <p:cNvPr id="6146" name="Picture 2" descr="RÃ©sultat de recherche d'images pour &quot;smiley observateur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77549">
            <a:off x="756551" y="4300647"/>
            <a:ext cx="2152357" cy="1888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626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393576" y="457200"/>
            <a:ext cx="808168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000" u="sng" dirty="0">
                <a:solidFill>
                  <a:srgbClr val="002060"/>
                </a:solidFill>
                <a:latin typeface="Berlin Sans FB" panose="020E0602020502020306" pitchFamily="34" charset="0"/>
              </a:rPr>
              <a:t>Thème 1 </a:t>
            </a:r>
            <a:r>
              <a:rPr lang="fr-FR" sz="2400" dirty="0">
                <a:solidFill>
                  <a:srgbClr val="002060"/>
                </a:solidFill>
                <a:latin typeface="Berlin Sans FB" panose="020E0602020502020306" pitchFamily="34" charset="0"/>
              </a:rPr>
              <a:t>: </a:t>
            </a:r>
            <a:r>
              <a:rPr lang="fr-FR" sz="2400" dirty="0">
                <a:solidFill>
                  <a:srgbClr val="00B0F0"/>
                </a:solidFill>
                <a:latin typeface="Berlin Sans FB" panose="020E0602020502020306" pitchFamily="34" charset="0"/>
              </a:rPr>
              <a:t>La métropolisation : un processus mondial différencié 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753035" y="1217203"/>
            <a:ext cx="7207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u="sng" dirty="0">
                <a:solidFill>
                  <a:schemeClr val="bg1"/>
                </a:solidFill>
                <a:latin typeface="Berlin Sans FB" panose="020E0602020502020306" pitchFamily="34" charset="0"/>
              </a:rPr>
              <a:t>2 chapitres + question spécifique sur la France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72353" y="2060994"/>
            <a:ext cx="5002306" cy="110799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u="sng" dirty="0">
                <a:solidFill>
                  <a:srgbClr val="002060"/>
                </a:solidFill>
                <a:latin typeface="Berlin Sans FB" panose="020E0602020502020306" pitchFamily="34" charset="0"/>
              </a:rPr>
              <a:t>Chapitre 1. </a:t>
            </a:r>
          </a:p>
          <a:p>
            <a:r>
              <a:rPr lang="fr-FR" sz="2400" dirty="0">
                <a:solidFill>
                  <a:srgbClr val="00B0F0"/>
                </a:solidFill>
                <a:latin typeface="Berlin Sans FB" panose="020E0602020502020306" pitchFamily="34" charset="0"/>
              </a:rPr>
              <a:t>Les villes à l’échelle mondiale :</a:t>
            </a:r>
          </a:p>
          <a:p>
            <a:r>
              <a:rPr lang="fr-FR" sz="2400" dirty="0">
                <a:solidFill>
                  <a:srgbClr val="00B0F0"/>
                </a:solidFill>
                <a:latin typeface="Berlin Sans FB" panose="020E0602020502020306" pitchFamily="34" charset="0"/>
              </a:rPr>
              <a:t>le poids croissant des métropoles</a:t>
            </a:r>
          </a:p>
        </p:txBody>
      </p:sp>
      <p:sp>
        <p:nvSpPr>
          <p:cNvPr id="6" name="Rectangle 5"/>
          <p:cNvSpPr/>
          <p:nvPr/>
        </p:nvSpPr>
        <p:spPr>
          <a:xfrm>
            <a:off x="6306671" y="2614992"/>
            <a:ext cx="5701553" cy="1754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fr-FR" u="sng" dirty="0">
                <a:solidFill>
                  <a:srgbClr val="002060"/>
                </a:solidFill>
                <a:latin typeface="Berlin Sans FB" panose="020E0602020502020306" pitchFamily="34" charset="0"/>
              </a:rPr>
              <a:t>Etudes de cas :</a:t>
            </a:r>
          </a:p>
          <a:p>
            <a:r>
              <a:rPr lang="fr-FR" dirty="0">
                <a:solidFill>
                  <a:srgbClr val="002060"/>
                </a:solidFill>
                <a:latin typeface="Berlin Sans FB" panose="020E0602020502020306" pitchFamily="34" charset="0"/>
              </a:rPr>
              <a:t>- La métropolisation au Brésil : dynamiques et contrastes.</a:t>
            </a:r>
          </a:p>
          <a:p>
            <a:r>
              <a:rPr lang="fr-FR" dirty="0">
                <a:solidFill>
                  <a:srgbClr val="002060"/>
                </a:solidFill>
                <a:latin typeface="Berlin Sans FB" panose="020E0602020502020306" pitchFamily="34" charset="0"/>
              </a:rPr>
              <a:t>- Londres : une métropole de rang mondial.</a:t>
            </a:r>
          </a:p>
          <a:p>
            <a:r>
              <a:rPr lang="fr-FR" dirty="0">
                <a:solidFill>
                  <a:srgbClr val="002060"/>
                </a:solidFill>
                <a:latin typeface="Berlin Sans FB" panose="020E0602020502020306" pitchFamily="34" charset="0"/>
              </a:rPr>
              <a:t>- Mumbai : une métropole fragmentée.</a:t>
            </a:r>
          </a:p>
          <a:p>
            <a:pPr marL="285750" indent="-285750">
              <a:buFontTx/>
              <a:buChar char="-"/>
            </a:pPr>
            <a:r>
              <a:rPr lang="fr-FR" dirty="0">
                <a:solidFill>
                  <a:srgbClr val="002060"/>
                </a:solidFill>
                <a:latin typeface="Berlin Sans FB" panose="020E0602020502020306" pitchFamily="34" charset="0"/>
              </a:rPr>
              <a:t>La mégalopole du Nord-Est des États-Unis </a:t>
            </a:r>
          </a:p>
          <a:p>
            <a:r>
              <a:rPr lang="fr-FR" dirty="0">
                <a:solidFill>
                  <a:srgbClr val="002060"/>
                </a:solidFill>
                <a:latin typeface="Berlin Sans FB" panose="020E0602020502020306" pitchFamily="34" charset="0"/>
              </a:rPr>
              <a:t>(de Boston à Washington) : des synergies métropolitaines</a:t>
            </a:r>
          </a:p>
        </p:txBody>
      </p:sp>
      <p:sp>
        <p:nvSpPr>
          <p:cNvPr id="7" name="Rectangle 6"/>
          <p:cNvSpPr/>
          <p:nvPr/>
        </p:nvSpPr>
        <p:spPr>
          <a:xfrm>
            <a:off x="672353" y="3628860"/>
            <a:ext cx="5311589" cy="7386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u="sng" dirty="0">
                <a:solidFill>
                  <a:srgbClr val="002060"/>
                </a:solidFill>
                <a:latin typeface="Berlin Sans FB" panose="020E0602020502020306" pitchFamily="34" charset="0"/>
              </a:rPr>
              <a:t>Chapitre 2. </a:t>
            </a:r>
          </a:p>
          <a:p>
            <a:r>
              <a:rPr lang="fr-FR" sz="2400" dirty="0">
                <a:solidFill>
                  <a:srgbClr val="00B0F0"/>
                </a:solidFill>
                <a:latin typeface="Berlin Sans FB" panose="020E0602020502020306" pitchFamily="34" charset="0"/>
              </a:rPr>
              <a:t>Des métropoles inégales et en mutation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3109632" y="5420911"/>
            <a:ext cx="5748619" cy="73866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fr-FR" u="sng" dirty="0">
                <a:solidFill>
                  <a:srgbClr val="002060"/>
                </a:solidFill>
                <a:latin typeface="Berlin Sans FB" panose="020E0602020502020306" pitchFamily="34" charset="0"/>
              </a:rPr>
              <a:t>Question spécifique sur la France : </a:t>
            </a:r>
          </a:p>
          <a:p>
            <a:r>
              <a:rPr lang="fr-FR" sz="2400" dirty="0">
                <a:solidFill>
                  <a:srgbClr val="00B0F0"/>
                </a:solidFill>
                <a:latin typeface="Berlin Sans FB" panose="020E0602020502020306" pitchFamily="34" charset="0"/>
              </a:rPr>
              <a:t>La France : la métropolisation et ses effets.</a:t>
            </a:r>
          </a:p>
        </p:txBody>
      </p:sp>
      <p:pic>
        <p:nvPicPr>
          <p:cNvPr id="1026" name="Picture 2" descr="RÃ©sultat de recherche d'images pour &quot;smiley franÃ§ais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228" y="5210493"/>
            <a:ext cx="1007404" cy="96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253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 animBg="1"/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Métropolitain">
  <a:themeElements>
    <a:clrScheme name="Métropolitai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étropolitai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étropolitai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TM03457491[[fn=Métropolitain]]</Template>
  <TotalTime>245</TotalTime>
  <Words>1111</Words>
  <Application>Microsoft Office PowerPoint</Application>
  <PresentationFormat>Grand écran</PresentationFormat>
  <Paragraphs>150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Berlin Sans FB</vt:lpstr>
      <vt:lpstr>Calibri Light</vt:lpstr>
      <vt:lpstr>Métropolitain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LEFORT Diane</cp:lastModifiedBy>
  <cp:revision>35</cp:revision>
  <dcterms:created xsi:type="dcterms:W3CDTF">2019-09-03T08:32:32Z</dcterms:created>
  <dcterms:modified xsi:type="dcterms:W3CDTF">2022-09-01T03:49:36Z</dcterms:modified>
</cp:coreProperties>
</file>