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09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43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20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1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7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39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59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15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5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867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2E6CC34-6AE7-4F83-81AB-ADE8A1789DC7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0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00803" y="1827998"/>
            <a:ext cx="96818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Classe de 1</a:t>
            </a:r>
            <a:r>
              <a:rPr lang="fr-FR" sz="7200" u="sng" baseline="30000" dirty="0">
                <a:solidFill>
                  <a:schemeClr val="bg1"/>
                </a:solidFill>
                <a:latin typeface="Berlin Sans FB" panose="020E0602020502020306" pitchFamily="34" charset="0"/>
              </a:rPr>
              <a:t>ère</a:t>
            </a:r>
            <a:r>
              <a:rPr lang="fr-FR" sz="72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 : </a:t>
            </a:r>
          </a:p>
          <a:p>
            <a:r>
              <a:rPr lang="fr-FR" sz="4800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</a:p>
          <a:p>
            <a:r>
              <a:rPr lang="fr-FR" sz="6000" dirty="0">
                <a:solidFill>
                  <a:schemeClr val="bg1"/>
                </a:solidFill>
                <a:latin typeface="Berlin Sans FB" panose="020E0602020502020306" pitchFamily="34" charset="0"/>
              </a:rPr>
              <a:t>	PROGRAMME d’HISTOIRE</a:t>
            </a:r>
            <a:endParaRPr lang="fr-FR" sz="72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endParaRPr lang="fr-FR" dirty="0"/>
          </a:p>
          <a:p>
            <a:endParaRPr lang="fr-FR" dirty="0"/>
          </a:p>
          <a:p>
            <a:pPr algn="ctr"/>
            <a:r>
              <a:rPr lang="fr-FR" sz="3600" dirty="0">
                <a:solidFill>
                  <a:srgbClr val="002060"/>
                </a:solidFill>
                <a:latin typeface="Berlin Sans FB" panose="020E0602020502020306" pitchFamily="34" charset="0"/>
              </a:rPr>
              <a:t>Nations, empires, nationalités </a:t>
            </a:r>
          </a:p>
          <a:p>
            <a:pPr algn="ctr"/>
            <a:r>
              <a:rPr lang="fr-FR" sz="2800" dirty="0">
                <a:solidFill>
                  <a:srgbClr val="002060"/>
                </a:solidFill>
                <a:latin typeface="Berlin Sans FB" panose="020E0602020502020306" pitchFamily="34" charset="0"/>
              </a:rPr>
              <a:t>(de 1789 aux lendemains de la Première Guerre mondiale) </a:t>
            </a:r>
          </a:p>
        </p:txBody>
      </p:sp>
      <p:pic>
        <p:nvPicPr>
          <p:cNvPr id="7172" name="Picture 4" descr="RÃ©sultat de recherche d'images pour &quot;histoir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3035">
            <a:off x="8731530" y="1087204"/>
            <a:ext cx="2936338" cy="1908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65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72351" y="1260775"/>
            <a:ext cx="72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2 chapitres + question spécifique sur la France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2351" y="2060994"/>
            <a:ext cx="5634319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Les espaces de production dans le monde : une diversité croissante</a:t>
            </a:r>
          </a:p>
        </p:txBody>
      </p:sp>
      <p:sp>
        <p:nvSpPr>
          <p:cNvPr id="6" name="Rectangle 5"/>
          <p:cNvSpPr/>
          <p:nvPr/>
        </p:nvSpPr>
        <p:spPr>
          <a:xfrm>
            <a:off x="6414246" y="1874534"/>
            <a:ext cx="5701553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Etudes de cas :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Les espaces des industries aéronautique et aérospatiale européennes : une production en réseau.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Singapour : l’articulation de la finance, de la production et des flux.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Les investissements chinois en Afrique : la recomposition des acteurs et espaces de la production aux échelles régionale et mondiale.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La </a:t>
            </a:r>
            <a:r>
              <a:rPr lang="fr-FR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Silicon</a:t>
            </a:r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latin typeface="Berlin Sans FB" panose="020E0602020502020306" pitchFamily="34" charset="0"/>
              </a:rPr>
              <a:t>Valley</a:t>
            </a:r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 : un espace productif intégré de l’échelle locale à l’échelle mondiale.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72353" y="3628860"/>
            <a:ext cx="5634317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Métropolisation, littoralisation des espaces productifs et accroissement des flux</a:t>
            </a:r>
          </a:p>
        </p:txBody>
      </p:sp>
      <p:sp>
        <p:nvSpPr>
          <p:cNvPr id="9" name="Rectangle 8"/>
          <p:cNvSpPr/>
          <p:nvPr/>
        </p:nvSpPr>
        <p:spPr>
          <a:xfrm>
            <a:off x="2030507" y="5420911"/>
            <a:ext cx="9897034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Question spécifique sur la France :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France : les systèmes productifs entre valorisation locale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et intégration  européenne et mondiale.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869141" y="364420"/>
            <a:ext cx="909021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2 </a:t>
            </a: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Une diversification des espaces et des acteurs de la production</a:t>
            </a:r>
          </a:p>
        </p:txBody>
      </p:sp>
      <p:pic>
        <p:nvPicPr>
          <p:cNvPr id="4098" name="Picture 2" descr="RÃ©sultat de recherche d'images pour &quot;smiley franÃ§ai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046" y="4905036"/>
            <a:ext cx="2464753" cy="176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45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72351" y="1260775"/>
            <a:ext cx="72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2 chapitres + question spécifique sur la France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2351" y="2060994"/>
            <a:ext cx="563431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fragmentation des espaces ruraux.</a:t>
            </a:r>
          </a:p>
        </p:txBody>
      </p:sp>
      <p:sp>
        <p:nvSpPr>
          <p:cNvPr id="6" name="Rectangle 5"/>
          <p:cNvSpPr/>
          <p:nvPr/>
        </p:nvSpPr>
        <p:spPr>
          <a:xfrm>
            <a:off x="6414246" y="1874534"/>
            <a:ext cx="5701553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Etudes de cas :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-Les mutations des espaces ruraux de Toscane.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Les transformations paysagères des espaces ruraux d’une région française (métropolitaine ou ultramarine).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Mutations agricoles et recomposition des espaces ruraux en Inde.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Les espaces ruraux canadiens : une multifonctionnalité marquée.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72353" y="3628860"/>
            <a:ext cx="5634317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Affirmation des fonctions non agricoles et conflits d’usages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030507" y="5420911"/>
            <a:ext cx="6567583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Question spécifique sur la France :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France : des espaces ruraux multifonctionnels,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Entre initiatives locales et politiques européennes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519517" y="115055"/>
            <a:ext cx="892884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3 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 Les espaces ruraux : multifonctionnalité ou fragmentation ?</a:t>
            </a:r>
          </a:p>
        </p:txBody>
      </p:sp>
      <p:pic>
        <p:nvPicPr>
          <p:cNvPr id="3074" name="Picture 2" descr="RÃ©sultat de recherche d'images pour &quot;smiley franÃ§ais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r="11106" b="3262"/>
          <a:stretch/>
        </p:blipFill>
        <p:spPr bwMode="auto">
          <a:xfrm>
            <a:off x="8598090" y="5363796"/>
            <a:ext cx="1007637" cy="122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87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72351" y="1260775"/>
            <a:ext cx="72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3 chapitres :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2351" y="2018035"/>
            <a:ext cx="563431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Développement et inégalités</a:t>
            </a:r>
          </a:p>
        </p:txBody>
      </p:sp>
      <p:sp>
        <p:nvSpPr>
          <p:cNvPr id="7" name="Rectangle 6"/>
          <p:cNvSpPr/>
          <p:nvPr/>
        </p:nvSpPr>
        <p:spPr>
          <a:xfrm>
            <a:off x="4661992" y="3252000"/>
            <a:ext cx="5634317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Des ressources et des environnements sous pression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672351" y="5340228"/>
            <a:ext cx="10945908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3 :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Recompositions spatiales : urbanisation, littoralisation,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mutations des espaces ruraux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087032" y="248825"/>
            <a:ext cx="839096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4 </a:t>
            </a:r>
            <a:r>
              <a:rPr lang="fr-FR" sz="2000" dirty="0">
                <a:solidFill>
                  <a:srgbClr val="002060"/>
                </a:solidFill>
                <a:latin typeface="Berlin Sans FB" panose="020E0602020502020306" pitchFamily="34" charset="0"/>
              </a:rPr>
              <a:t>: conclusif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 La Chine : des recompositions spatiales multiples</a:t>
            </a:r>
          </a:p>
        </p:txBody>
      </p:sp>
      <p:pic>
        <p:nvPicPr>
          <p:cNvPr id="2050" name="Picture 2" descr="RÃ©sultat de recherche d'images pour &quot;smiley chinois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203" y="3084641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Ã©sultat de recherche d'images pour &quot;drapeau chinois&quot;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0" t="12642" b="12024"/>
          <a:stretch/>
        </p:blipFill>
        <p:spPr bwMode="auto">
          <a:xfrm>
            <a:off x="1702191" y="182881"/>
            <a:ext cx="1252024" cy="9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Ã©sultat de recherche d'images pour &quot;drapeau chinois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44"/>
          <a:stretch/>
        </p:blipFill>
        <p:spPr bwMode="auto">
          <a:xfrm rot="20485526">
            <a:off x="8480282" y="1039424"/>
            <a:ext cx="2289040" cy="177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47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73605" y="227728"/>
            <a:ext cx="3267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4 thèmes 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237129" y="1532965"/>
            <a:ext cx="671008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1 </a:t>
            </a: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L’Europe face aux révolutions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675965" y="2286000"/>
            <a:ext cx="880782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2 </a:t>
            </a: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France dans l’Europe des nationalités : politique et société (1848-1871)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13094" y="3603812"/>
            <a:ext cx="757069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3 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Troisième République avant 1914 : un régime politique, un empire colonial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800600" y="5096435"/>
            <a:ext cx="66831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4 </a:t>
            </a:r>
            <a:r>
              <a:rPr lang="fr-FR" sz="2000" dirty="0">
                <a:solidFill>
                  <a:srgbClr val="00206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Première Guerre mondiale :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le « suicide de l’Europe » et la fin des empires européens </a:t>
            </a:r>
          </a:p>
        </p:txBody>
      </p:sp>
    </p:spTree>
    <p:extLst>
      <p:ext uri="{BB962C8B-B14F-4D97-AF65-F5344CB8AC3E}">
        <p14:creationId xmlns:p14="http://schemas.microsoft.com/office/powerpoint/2010/main" val="65958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93576" y="457200"/>
            <a:ext cx="671008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1 </a:t>
            </a: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L’Europe face aux révolutions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53035" y="1217203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2 chapitres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2353" y="2060994"/>
            <a:ext cx="5002306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Révolution française et l’Empire : une nouvelle conception de la nation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6351494" y="1972933"/>
            <a:ext cx="5320553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3 points de passage :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Madame Roland, une femme en révolution.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Décembre 1792 - janvier 1793 :</a:t>
            </a:r>
          </a:p>
          <a:p>
            <a:pPr marL="742950" lvl="1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 Procès et mort de Louis XVI.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1804: Le Code civil permet l’égalité devant la loi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	et connaît un rayonnement européen.</a:t>
            </a:r>
          </a:p>
        </p:txBody>
      </p:sp>
      <p:sp>
        <p:nvSpPr>
          <p:cNvPr id="7" name="Rectangle 6"/>
          <p:cNvSpPr/>
          <p:nvPr/>
        </p:nvSpPr>
        <p:spPr>
          <a:xfrm>
            <a:off x="753035" y="4477001"/>
            <a:ext cx="5459506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L’Europe entre restauration et révolution (1814-1848)</a:t>
            </a:r>
          </a:p>
        </p:txBody>
      </p:sp>
      <p:sp>
        <p:nvSpPr>
          <p:cNvPr id="8" name="Rectangle 7"/>
          <p:cNvSpPr/>
          <p:nvPr/>
        </p:nvSpPr>
        <p:spPr>
          <a:xfrm>
            <a:off x="6459070" y="4504330"/>
            <a:ext cx="5212977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3 points de passage :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- 1815 – Metternich et le congrès de Vienne.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- 1822 – Le massacre de Chios.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- 1830 – Les Trois Glorieuses</a:t>
            </a:r>
          </a:p>
        </p:txBody>
      </p:sp>
    </p:spTree>
    <p:extLst>
      <p:ext uri="{BB962C8B-B14F-4D97-AF65-F5344CB8AC3E}">
        <p14:creationId xmlns:p14="http://schemas.microsoft.com/office/powerpoint/2010/main" val="228042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99248" y="282389"/>
            <a:ext cx="1073075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2 </a:t>
            </a: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France dans l’Europe des nationalités : politique et société (1848-1871)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53035" y="1217203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3 chapitres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2353" y="2060994"/>
            <a:ext cx="5943600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difficile entrée dans l’âge démocratique :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Deuxième République et le Second Empire</a:t>
            </a:r>
            <a:endParaRPr lang="fr-FR" sz="2400" u="sng" dirty="0">
              <a:solidFill>
                <a:srgbClr val="00B0F0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9248" y="3608767"/>
            <a:ext cx="5916705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L’industrialisation et l’accélération des transformations économiques et sociales en France</a:t>
            </a:r>
          </a:p>
          <a:p>
            <a:endParaRPr lang="fr-FR" u="sng" dirty="0">
              <a:solidFill>
                <a:srgbClr val="002060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2353" y="5633448"/>
            <a:ext cx="5459506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3.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France et la construction de nouveaux États par la guerre et la diplomatie</a:t>
            </a:r>
          </a:p>
        </p:txBody>
      </p:sp>
      <p:sp>
        <p:nvSpPr>
          <p:cNvPr id="7" name="Rectangle 6"/>
          <p:cNvSpPr/>
          <p:nvPr/>
        </p:nvSpPr>
        <p:spPr>
          <a:xfrm>
            <a:off x="6799729" y="1876328"/>
            <a:ext cx="5154706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Alphonse de Lamartine en 1848.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George Sand, femme de lettres engagée en politique.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Louis-Napoléon Bonaparte, premier président de la République</a:t>
            </a:r>
          </a:p>
        </p:txBody>
      </p:sp>
      <p:sp>
        <p:nvSpPr>
          <p:cNvPr id="8" name="Rectangle 7"/>
          <p:cNvSpPr/>
          <p:nvPr/>
        </p:nvSpPr>
        <p:spPr>
          <a:xfrm>
            <a:off x="6799729" y="3747266"/>
            <a:ext cx="5154706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Paris haussmannien : la transformation d’une ville.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Les frères Pereire, acteurs de la modernisation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      économique.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25 mai 1864 – Le droit de grève répond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      à l’une des attentes du mouvement ouvrier. </a:t>
            </a:r>
          </a:p>
        </p:txBody>
      </p:sp>
      <p:sp>
        <p:nvSpPr>
          <p:cNvPr id="9" name="Rectangle 8"/>
          <p:cNvSpPr/>
          <p:nvPr/>
        </p:nvSpPr>
        <p:spPr>
          <a:xfrm>
            <a:off x="6799729" y="5768353"/>
            <a:ext cx="515470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Le rattachement de Nice et de la Savoie à la France.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- 1871 – Bismarck et la proclamation du Reich.</a:t>
            </a:r>
          </a:p>
        </p:txBody>
      </p:sp>
    </p:spTree>
    <p:extLst>
      <p:ext uri="{BB962C8B-B14F-4D97-AF65-F5344CB8AC3E}">
        <p14:creationId xmlns:p14="http://schemas.microsoft.com/office/powerpoint/2010/main" val="322204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39588" y="242047"/>
            <a:ext cx="110400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3 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Troisième République avant 1914 : un régime politique, un empire colonial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99248" y="974067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3 chapitres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99248" y="1707196"/>
            <a:ext cx="5943600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mise en œuvre du projet républicain</a:t>
            </a:r>
            <a:endParaRPr lang="fr-FR" sz="2400" u="sng" dirty="0">
              <a:solidFill>
                <a:srgbClr val="00B0F0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2353" y="3347157"/>
            <a:ext cx="5916705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Permanences et mutations de la société française jusqu’en 1914</a:t>
            </a:r>
            <a:endParaRPr lang="fr-FR" u="sng" dirty="0">
              <a:solidFill>
                <a:srgbClr val="002060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2353" y="5525872"/>
            <a:ext cx="5459506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3.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Métropole et colonies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772835" y="1614863"/>
            <a:ext cx="512781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1871 – Louise Michel pendant la Commune de Paris.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1885 – Les funérailles nationales de Victor Hugo.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1905 – La loi de séparation des Églises et de l’État :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débats et mise en œuvre</a:t>
            </a:r>
          </a:p>
        </p:txBody>
      </p:sp>
      <p:sp>
        <p:nvSpPr>
          <p:cNvPr id="8" name="Rectangle 7"/>
          <p:cNvSpPr/>
          <p:nvPr/>
        </p:nvSpPr>
        <p:spPr>
          <a:xfrm>
            <a:off x="6772835" y="3439490"/>
            <a:ext cx="5127812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1891 – La fusillade de Fourmies du 1er mai.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Les expositions universelles de 1889 et 1900.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Le Creusot et la famille Schneider.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6772835" y="5203143"/>
            <a:ext cx="512781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1887 – Le code de l’indigénat algérien est généralisé à toutes les colonies françaises.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1898 – Fachoda, le choc des impérialismes.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Saigon, ville coloniale.</a:t>
            </a:r>
          </a:p>
        </p:txBody>
      </p:sp>
    </p:spTree>
    <p:extLst>
      <p:ext uri="{BB962C8B-B14F-4D97-AF65-F5344CB8AC3E}">
        <p14:creationId xmlns:p14="http://schemas.microsoft.com/office/powerpoint/2010/main" val="347722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76518" y="161365"/>
            <a:ext cx="115913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4 </a:t>
            </a:r>
            <a:r>
              <a:rPr lang="fr-FR" sz="2000" dirty="0">
                <a:solidFill>
                  <a:srgbClr val="002060"/>
                </a:solidFill>
                <a:latin typeface="Berlin Sans FB" panose="020E0602020502020306" pitchFamily="34" charset="0"/>
              </a:rPr>
              <a:t>: 	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Première Guerre mondiale : le « suicide de l’Europe »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		et la fin des empires européens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76518" y="1444714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3 chapitres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76517" y="2204737"/>
            <a:ext cx="626632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Un embrasement mondial et ses grandes étapes</a:t>
            </a:r>
            <a:endParaRPr lang="fr-FR" sz="2400" u="sng" dirty="0">
              <a:solidFill>
                <a:srgbClr val="00B0F0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6518" y="3392797"/>
            <a:ext cx="5916705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Les sociétés en guerre : des civils acteurs et victimes de la guerre</a:t>
            </a:r>
            <a:endParaRPr lang="fr-FR" u="sng" dirty="0">
              <a:solidFill>
                <a:srgbClr val="002060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6517" y="5243484"/>
            <a:ext cx="5459506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3.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Sortir de la guerre : la tentative de construction d’un ordre des nations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démocratiques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840071" y="1967934"/>
            <a:ext cx="5127811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Août - septembre 1914 – Tannenberg et la Marne.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1915 – L’offensive des Dardanelles.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1916 – La bataille de la Somme.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Mars 1918 – La dernière offensive allemande</a:t>
            </a:r>
          </a:p>
        </p:txBody>
      </p:sp>
      <p:sp>
        <p:nvSpPr>
          <p:cNvPr id="8" name="Rectangle 7"/>
          <p:cNvSpPr/>
          <p:nvPr/>
        </p:nvSpPr>
        <p:spPr>
          <a:xfrm>
            <a:off x="6840071" y="3392797"/>
            <a:ext cx="5127811" cy="14157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Marie Curie dans la guerre.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24 mai 1915 – La déclaration de la Triple </a:t>
            </a:r>
            <a:r>
              <a:rPr lang="fr-FR" sz="1600" dirty="0">
                <a:solidFill>
                  <a:srgbClr val="002060"/>
                </a:solidFill>
                <a:latin typeface="Berlin Sans FB" panose="020E0602020502020306" pitchFamily="34" charset="0"/>
              </a:rPr>
              <a:t>Entente à propos des « crimes contre l’humanité et la civilisation » perpétrés contre les Arméniens de l’Empire ottoman.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Les grèves de l’année 1917.</a:t>
            </a:r>
          </a:p>
        </p:txBody>
      </p:sp>
      <p:sp>
        <p:nvSpPr>
          <p:cNvPr id="9" name="Rectangle 8"/>
          <p:cNvSpPr/>
          <p:nvPr/>
        </p:nvSpPr>
        <p:spPr>
          <a:xfrm>
            <a:off x="6840071" y="5405775"/>
            <a:ext cx="5127811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1919-1923 – Les traités de paix.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1920 – Le soldat inconnu et les enjeux mémoriels.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1922 – Le passeport Nansen et le statut des apatrides.</a:t>
            </a:r>
          </a:p>
        </p:txBody>
      </p:sp>
    </p:spTree>
    <p:extLst>
      <p:ext uri="{BB962C8B-B14F-4D97-AF65-F5344CB8AC3E}">
        <p14:creationId xmlns:p14="http://schemas.microsoft.com/office/powerpoint/2010/main" val="90363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27848" y="968189"/>
            <a:ext cx="109324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Classe de 1</a:t>
            </a:r>
            <a:r>
              <a:rPr lang="fr-FR" sz="7200" u="sng" baseline="30000" dirty="0">
                <a:solidFill>
                  <a:schemeClr val="bg1"/>
                </a:solidFill>
                <a:latin typeface="Berlin Sans FB" panose="020E0602020502020306" pitchFamily="34" charset="0"/>
              </a:rPr>
              <a:t>ère</a:t>
            </a:r>
            <a:r>
              <a:rPr lang="fr-FR" sz="72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 : </a:t>
            </a:r>
          </a:p>
          <a:p>
            <a:r>
              <a:rPr lang="fr-FR" sz="4800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</a:p>
          <a:p>
            <a:r>
              <a:rPr lang="fr-FR" sz="6000" dirty="0">
                <a:solidFill>
                  <a:schemeClr val="bg1"/>
                </a:solidFill>
                <a:latin typeface="Berlin Sans FB" panose="020E0602020502020306" pitchFamily="34" charset="0"/>
              </a:rPr>
              <a:t>	PROGRAMME de Géographie</a:t>
            </a:r>
            <a:endParaRPr lang="fr-FR" sz="72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endParaRPr lang="fr-FR" dirty="0"/>
          </a:p>
          <a:p>
            <a:endParaRPr lang="fr-FR" dirty="0"/>
          </a:p>
          <a:p>
            <a:pPr algn="ctr"/>
            <a:r>
              <a:rPr lang="fr-FR" sz="3600" dirty="0">
                <a:solidFill>
                  <a:srgbClr val="002060"/>
                </a:solidFill>
                <a:latin typeface="Berlin Sans FB" panose="020E0602020502020306" pitchFamily="34" charset="0"/>
              </a:rPr>
              <a:t>« Les dynamiques d’un monde </a:t>
            </a:r>
          </a:p>
          <a:p>
            <a:pPr algn="ctr"/>
            <a:r>
              <a:rPr lang="fr-FR" sz="3600" dirty="0">
                <a:solidFill>
                  <a:srgbClr val="002060"/>
                </a:solidFill>
                <a:latin typeface="Berlin Sans FB" panose="020E0602020502020306" pitchFamily="34" charset="0"/>
              </a:rPr>
              <a:t>en recomposition »</a:t>
            </a:r>
          </a:p>
        </p:txBody>
      </p:sp>
      <p:pic>
        <p:nvPicPr>
          <p:cNvPr id="5124" name="Picture 4" descr="Image associÃ©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448" y="3868334"/>
            <a:ext cx="2285858" cy="212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113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73605" y="227728"/>
            <a:ext cx="3267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4 thèmes 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237129" y="1532965"/>
            <a:ext cx="83775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1 </a:t>
            </a: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 La métropolisation : un processus mondial différencié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329651" y="2466914"/>
            <a:ext cx="909021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2 </a:t>
            </a: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Une diversification des espaces et des acteurs de la production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776816" y="3485978"/>
            <a:ext cx="892884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3 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 Les espaces ruraux : multifonctionnalité ou fragmentation 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63471" y="4464200"/>
            <a:ext cx="839096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4 </a:t>
            </a:r>
            <a:r>
              <a:rPr lang="fr-FR" sz="2000" dirty="0">
                <a:solidFill>
                  <a:srgbClr val="002060"/>
                </a:solidFill>
                <a:latin typeface="Berlin Sans FB" panose="020E0602020502020306" pitchFamily="34" charset="0"/>
              </a:rPr>
              <a:t>: conclusif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 La Chine : des recompositions spatiales multiples</a:t>
            </a:r>
          </a:p>
        </p:txBody>
      </p:sp>
      <p:pic>
        <p:nvPicPr>
          <p:cNvPr id="6146" name="Picture 2" descr="RÃ©sultat de recherche d'images pour &quot;smiley observateur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7549">
            <a:off x="756551" y="4300647"/>
            <a:ext cx="2152357" cy="188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26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93576" y="457200"/>
            <a:ext cx="808168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Thème 1 </a:t>
            </a:r>
            <a:r>
              <a:rPr lang="fr-FR" sz="2400" dirty="0">
                <a:solidFill>
                  <a:srgbClr val="00206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métropolisation : un processus mondial différencié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53035" y="1217203"/>
            <a:ext cx="72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2 chapitres + question spécifique sur la France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2353" y="2060994"/>
            <a:ext cx="5002306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Les villes à l’échelle mondiale :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le poids croissant des métropoles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6306671" y="2614992"/>
            <a:ext cx="5701553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Etudes de cas :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La métropolisation au Brésil : dynamiques et contrastes.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Londres : une métropole de rang mondial.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- Mumbai : une métropole fragmentée.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La mégalopole du Nord-Est des États-Unis </a:t>
            </a:r>
          </a:p>
          <a:p>
            <a:r>
              <a:rPr lang="fr-FR" dirty="0">
                <a:solidFill>
                  <a:srgbClr val="002060"/>
                </a:solidFill>
                <a:latin typeface="Berlin Sans FB" panose="020E0602020502020306" pitchFamily="34" charset="0"/>
              </a:rPr>
              <a:t>(de Boston à Washington) : des synergies métropolitaines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72353" y="3628860"/>
            <a:ext cx="5311589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Des métropoles inégales et en mutation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109632" y="5420911"/>
            <a:ext cx="5748619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002060"/>
                </a:solidFill>
                <a:latin typeface="Berlin Sans FB" panose="020E0602020502020306" pitchFamily="34" charset="0"/>
              </a:rPr>
              <a:t>Question spécifique sur la France : </a:t>
            </a:r>
          </a:p>
          <a:p>
            <a:r>
              <a:rPr lang="fr-FR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La France : la métropolisation et ses effets.</a:t>
            </a:r>
          </a:p>
        </p:txBody>
      </p:sp>
      <p:pic>
        <p:nvPicPr>
          <p:cNvPr id="1026" name="Picture 2" descr="RÃ©sultat de recherche d'images pour &quot;smiley franÃ§ais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228" y="5210493"/>
            <a:ext cx="1007404" cy="96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53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245</TotalTime>
  <Words>1111</Words>
  <Application>Microsoft Office PowerPoint</Application>
  <PresentationFormat>Grand écran</PresentationFormat>
  <Paragraphs>150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Berlin Sans FB</vt:lpstr>
      <vt:lpstr>Calibri Light</vt:lpstr>
      <vt:lpstr>Métropolitain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LEFORT Diane</cp:lastModifiedBy>
  <cp:revision>35</cp:revision>
  <dcterms:created xsi:type="dcterms:W3CDTF">2019-09-03T08:32:32Z</dcterms:created>
  <dcterms:modified xsi:type="dcterms:W3CDTF">2022-09-01T03:49:36Z</dcterms:modified>
</cp:coreProperties>
</file>