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9" r:id="rId4"/>
    <p:sldId id="275" r:id="rId5"/>
    <p:sldId id="290" r:id="rId6"/>
    <p:sldId id="319" r:id="rId7"/>
    <p:sldId id="314" r:id="rId8"/>
    <p:sldId id="313" r:id="rId9"/>
    <p:sldId id="320" r:id="rId10"/>
    <p:sldId id="292" r:id="rId11"/>
    <p:sldId id="315" r:id="rId12"/>
    <p:sldId id="316" r:id="rId13"/>
    <p:sldId id="317" r:id="rId14"/>
    <p:sldId id="293" r:id="rId15"/>
    <p:sldId id="302" r:id="rId16"/>
    <p:sldId id="303" r:id="rId17"/>
    <p:sldId id="318" r:id="rId18"/>
    <p:sldId id="304" r:id="rId19"/>
    <p:sldId id="308" r:id="rId20"/>
    <p:sldId id="312" r:id="rId21"/>
    <p:sldId id="296" r:id="rId22"/>
    <p:sldId id="305" r:id="rId23"/>
    <p:sldId id="307" r:id="rId24"/>
    <p:sldId id="271" r:id="rId25"/>
    <p:sldId id="309"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6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B9E2127-29D2-4737-9E97-86C3C6DD87AD}" type="datetimeFigureOut">
              <a:rPr lang="fr-FR" smtClean="0"/>
              <a:t>02/09/2025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175719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9E2127-29D2-4737-9E97-86C3C6DD87AD}" type="datetimeFigureOut">
              <a:rPr lang="fr-FR" smtClean="0"/>
              <a:t>02/09/2025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129109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9E2127-29D2-4737-9E97-86C3C6DD87AD}" type="datetimeFigureOut">
              <a:rPr lang="fr-FR" smtClean="0"/>
              <a:t>02/09/2025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320010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9E2127-29D2-4737-9E97-86C3C6DD87AD}" type="datetimeFigureOut">
              <a:rPr lang="fr-FR" smtClean="0"/>
              <a:t>02/09/2025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215061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B9E2127-29D2-4737-9E97-86C3C6DD87AD}" type="datetimeFigureOut">
              <a:rPr lang="fr-FR" smtClean="0"/>
              <a:t>02/09/2025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28194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B9E2127-29D2-4737-9E97-86C3C6DD87AD}" type="datetimeFigureOut">
              <a:rPr lang="fr-FR" smtClean="0"/>
              <a:t>02/09/2025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333404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B9E2127-29D2-4737-9E97-86C3C6DD87AD}" type="datetimeFigureOut">
              <a:rPr lang="fr-FR" smtClean="0"/>
              <a:t>02/09/2025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388877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B9E2127-29D2-4737-9E97-86C3C6DD87AD}" type="datetimeFigureOut">
              <a:rPr lang="fr-FR" smtClean="0"/>
              <a:t>02/09/2025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16230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9E2127-29D2-4737-9E97-86C3C6DD87AD}" type="datetimeFigureOut">
              <a:rPr lang="fr-FR" smtClean="0"/>
              <a:t>02/09/2025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228482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9E2127-29D2-4737-9E97-86C3C6DD87AD}" type="datetimeFigureOut">
              <a:rPr lang="fr-FR" smtClean="0"/>
              <a:t>02/09/2025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383146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9E2127-29D2-4737-9E97-86C3C6DD87AD}" type="datetimeFigureOut">
              <a:rPr lang="fr-FR" smtClean="0"/>
              <a:t>02/09/2025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225A90-1FAD-414D-AFAA-357A28270896}" type="slidenum">
              <a:rPr lang="fr-FR" smtClean="0"/>
              <a:t>‹N°›</a:t>
            </a:fld>
            <a:endParaRPr lang="fr-FR"/>
          </a:p>
        </p:txBody>
      </p:sp>
    </p:spTree>
    <p:extLst>
      <p:ext uri="{BB962C8B-B14F-4D97-AF65-F5344CB8AC3E}">
        <p14:creationId xmlns:p14="http://schemas.microsoft.com/office/powerpoint/2010/main" val="195403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E2127-29D2-4737-9E97-86C3C6DD87AD}" type="datetimeFigureOut">
              <a:rPr lang="fr-FR" smtClean="0"/>
              <a:t>02/09/2025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25A90-1FAD-414D-AFAA-357A28270896}" type="slidenum">
              <a:rPr lang="fr-FR" smtClean="0"/>
              <a:t>‹N°›</a:t>
            </a:fld>
            <a:endParaRPr lang="fr-FR"/>
          </a:p>
        </p:txBody>
      </p:sp>
    </p:spTree>
    <p:extLst>
      <p:ext uri="{BB962C8B-B14F-4D97-AF65-F5344CB8AC3E}">
        <p14:creationId xmlns:p14="http://schemas.microsoft.com/office/powerpoint/2010/main" val="184250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hyperlink" Target="https://www.merelefort.com/"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88765" y="5675179"/>
            <a:ext cx="7200800" cy="461665"/>
          </a:xfrm>
          <a:prstGeom prst="rect">
            <a:avLst/>
          </a:prstGeom>
          <a:noFill/>
        </p:spPr>
        <p:txBody>
          <a:bodyPr wrap="square" rtlCol="0">
            <a:spAutoFit/>
          </a:bodyPr>
          <a:lstStyle/>
          <a:p>
            <a:pPr algn="ctr"/>
            <a:r>
              <a:rPr lang="fr-FR" sz="2400" b="1" dirty="0">
                <a:solidFill>
                  <a:srgbClr val="0070C0"/>
                </a:solidFill>
              </a:rPr>
              <a:t>Semaines été 2025</a:t>
            </a:r>
          </a:p>
        </p:txBody>
      </p:sp>
      <p:pic>
        <p:nvPicPr>
          <p:cNvPr id="14338" name="Picture 2" descr="Revue de Pre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171034" cy="436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3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EB3B323-7C94-73DD-B2A1-75A1C61BB3BD}"/>
              </a:ext>
            </a:extLst>
          </p:cNvPr>
          <p:cNvSpPr txBox="1"/>
          <p:nvPr/>
        </p:nvSpPr>
        <p:spPr>
          <a:xfrm>
            <a:off x="467543" y="1844824"/>
            <a:ext cx="4299445" cy="1323439"/>
          </a:xfrm>
          <a:prstGeom prst="rect">
            <a:avLst/>
          </a:prstGeom>
          <a:solidFill>
            <a:schemeClr val="accent5">
              <a:lumMod val="20000"/>
              <a:lumOff val="80000"/>
            </a:schemeClr>
          </a:solidFill>
        </p:spPr>
        <p:txBody>
          <a:bodyPr wrap="square">
            <a:spAutoFit/>
          </a:bodyPr>
          <a:lstStyle/>
          <a:p>
            <a:r>
              <a:rPr lang="fr-FR" sz="1600" dirty="0">
                <a:latin typeface="Arial" panose="020B0604020202020204" pitchFamily="34" charset="0"/>
                <a:cs typeface="Arial" panose="020B0604020202020204" pitchFamily="34" charset="0"/>
              </a:rPr>
              <a:t>27 aout : Le président français Macron, le chancelier allemand Merz et 1</a:t>
            </a:r>
            <a:r>
              <a:rPr lang="fr-FR" sz="1600" baseline="30000" dirty="0">
                <a:latin typeface="Arial" panose="020B0604020202020204" pitchFamily="34" charset="0"/>
                <a:cs typeface="Arial" panose="020B0604020202020204" pitchFamily="34" charset="0"/>
              </a:rPr>
              <a:t>er</a:t>
            </a:r>
            <a:r>
              <a:rPr lang="fr-FR" sz="1600" dirty="0">
                <a:latin typeface="Arial" panose="020B0604020202020204" pitchFamily="34" charset="0"/>
                <a:cs typeface="Arial" panose="020B0604020202020204" pitchFamily="34" charset="0"/>
              </a:rPr>
              <a:t> ministre polonais Donald Tusk = rendus en </a:t>
            </a:r>
            <a:r>
              <a:rPr lang="fr-FR" sz="1600" b="1" u="sng" dirty="0">
                <a:latin typeface="Arial" panose="020B0604020202020204" pitchFamily="34" charset="0"/>
                <a:cs typeface="Arial" panose="020B0604020202020204" pitchFamily="34" charset="0"/>
              </a:rPr>
              <a:t>Moldavie</a:t>
            </a:r>
            <a:r>
              <a:rPr lang="fr-FR" sz="1600" dirty="0">
                <a:latin typeface="Arial" panose="020B0604020202020204" pitchFamily="34" charset="0"/>
                <a:cs typeface="Arial" panose="020B0604020202020204" pitchFamily="34" charset="0"/>
              </a:rPr>
              <a:t> pour montrer leur soutien à la candidature moldave à l’entrée dans l’Union européenne. </a:t>
            </a:r>
          </a:p>
        </p:txBody>
      </p:sp>
      <p:sp>
        <p:nvSpPr>
          <p:cNvPr id="7" name="ZoneTexte 6">
            <a:extLst>
              <a:ext uri="{FF2B5EF4-FFF2-40B4-BE49-F238E27FC236}">
                <a16:creationId xmlns:a16="http://schemas.microsoft.com/office/drawing/2014/main" id="{8B27D192-E461-A305-4DB1-9AEDA6BA1676}"/>
              </a:ext>
            </a:extLst>
          </p:cNvPr>
          <p:cNvSpPr txBox="1"/>
          <p:nvPr/>
        </p:nvSpPr>
        <p:spPr>
          <a:xfrm>
            <a:off x="453083" y="1324799"/>
            <a:ext cx="648072" cy="400110"/>
          </a:xfrm>
          <a:prstGeom prst="rect">
            <a:avLst/>
          </a:prstGeom>
          <a:solidFill>
            <a:srgbClr val="0070C0"/>
          </a:solidFill>
        </p:spPr>
        <p:txBody>
          <a:bodyPr wrap="square">
            <a:spAutoFit/>
          </a:bodyPr>
          <a:lstStyle/>
          <a:p>
            <a:r>
              <a:rPr lang="fr-FR" sz="2000" b="1" i="0" dirty="0">
                <a:solidFill>
                  <a:schemeClr val="bg1"/>
                </a:solidFill>
                <a:effectLst/>
              </a:rPr>
              <a:t>UE:</a:t>
            </a:r>
            <a:endParaRPr lang="fr-FR" sz="2000" b="1" dirty="0">
              <a:solidFill>
                <a:schemeClr val="bg1"/>
              </a:solidFill>
            </a:endParaRPr>
          </a:p>
        </p:txBody>
      </p:sp>
      <p:pic>
        <p:nvPicPr>
          <p:cNvPr id="2052" name="Picture 4" descr="A Chisinau, Emmanuel Macron, Friedrich Merz et Donald Tusk expriment leur «  soutien déterminé » à la Moldavie face aux « ingérences » de Moscou">
            <a:extLst>
              <a:ext uri="{FF2B5EF4-FFF2-40B4-BE49-F238E27FC236}">
                <a16:creationId xmlns:a16="http://schemas.microsoft.com/office/drawing/2014/main" id="{32FB6C46-092B-4F95-A72E-A446356FDB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989" y="1524854"/>
            <a:ext cx="3923928" cy="196196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FDB2FD03-2DDF-45DB-A86D-31B5FB040817}"/>
              </a:ext>
            </a:extLst>
          </p:cNvPr>
          <p:cNvSpPr txBox="1"/>
          <p:nvPr/>
        </p:nvSpPr>
        <p:spPr>
          <a:xfrm>
            <a:off x="5436096" y="3645024"/>
            <a:ext cx="3683546" cy="1323439"/>
          </a:xfrm>
          <a:prstGeom prst="rect">
            <a:avLst/>
          </a:prstGeom>
          <a:solidFill>
            <a:schemeClr val="accent5">
              <a:lumMod val="20000"/>
              <a:lumOff val="80000"/>
            </a:schemeClr>
          </a:solidFill>
        </p:spPr>
        <p:txBody>
          <a:bodyPr wrap="square">
            <a:spAutoFit/>
          </a:bodyPr>
          <a:lstStyle/>
          <a:p>
            <a:r>
              <a:rPr lang="fr-FR" sz="1600" dirty="0">
                <a:latin typeface="Arial" panose="020B0604020202020204" pitchFamily="34" charset="0"/>
                <a:cs typeface="Arial" panose="020B0604020202020204" pitchFamily="34" charset="0"/>
              </a:rPr>
              <a:t>= message lancé à la Russie</a:t>
            </a:r>
          </a:p>
          <a:p>
            <a:r>
              <a:rPr lang="fr-FR" sz="1600" dirty="0">
                <a:latin typeface="Arial" panose="020B0604020202020204" pitchFamily="34" charset="0"/>
                <a:cs typeface="Arial" panose="020B0604020202020204" pitchFamily="34" charset="0"/>
              </a:rPr>
              <a:t>Moldavie = ancienne république soviétique</a:t>
            </a:r>
          </a:p>
          <a:p>
            <a:r>
              <a:rPr lang="fr-FR" sz="1600" dirty="0">
                <a:latin typeface="Arial" panose="020B0604020202020204" pitchFamily="34" charset="0"/>
                <a:cs typeface="Arial" panose="020B0604020202020204" pitchFamily="34" charset="0"/>
              </a:rPr>
              <a:t>Soutient l’Ukraine dans la guerre qui l’oppose à la Russie.</a:t>
            </a:r>
          </a:p>
        </p:txBody>
      </p:sp>
      <p:pic>
        <p:nvPicPr>
          <p:cNvPr id="6" name="Image 5">
            <a:extLst>
              <a:ext uri="{FF2B5EF4-FFF2-40B4-BE49-F238E27FC236}">
                <a16:creationId xmlns:a16="http://schemas.microsoft.com/office/drawing/2014/main" id="{C7C26162-F204-4F04-AEE6-B624F75D05EB}"/>
              </a:ext>
            </a:extLst>
          </p:cNvPr>
          <p:cNvPicPr>
            <a:picLocks noChangeAspect="1"/>
          </p:cNvPicPr>
          <p:nvPr/>
        </p:nvPicPr>
        <p:blipFill>
          <a:blip r:embed="rId3"/>
          <a:stretch>
            <a:fillRect/>
          </a:stretch>
        </p:blipFill>
        <p:spPr>
          <a:xfrm>
            <a:off x="514567" y="3168263"/>
            <a:ext cx="4205396" cy="3168352"/>
          </a:xfrm>
          <a:prstGeom prst="rect">
            <a:avLst/>
          </a:prstGeom>
        </p:spPr>
      </p:pic>
      <p:sp>
        <p:nvSpPr>
          <p:cNvPr id="12" name="Rectangle 11">
            <a:extLst>
              <a:ext uri="{FF2B5EF4-FFF2-40B4-BE49-F238E27FC236}">
                <a16:creationId xmlns:a16="http://schemas.microsoft.com/office/drawing/2014/main" id="{45547727-E4C3-4562-A40C-020E3397C582}"/>
              </a:ext>
            </a:extLst>
          </p:cNvPr>
          <p:cNvSpPr/>
          <p:nvPr/>
        </p:nvSpPr>
        <p:spPr>
          <a:xfrm>
            <a:off x="319758" y="572344"/>
            <a:ext cx="1731962" cy="461665"/>
          </a:xfrm>
          <a:prstGeom prst="rect">
            <a:avLst/>
          </a:prstGeom>
          <a:solidFill>
            <a:srgbClr val="00B050"/>
          </a:solidFill>
        </p:spPr>
        <p:txBody>
          <a:bodyPr wrap="square">
            <a:spAutoFit/>
          </a:bodyPr>
          <a:lstStyle/>
          <a:p>
            <a:pPr fontAlgn="base"/>
            <a:r>
              <a:rPr lang="fr-FR" sz="2400" b="1" dirty="0">
                <a:solidFill>
                  <a:schemeClr val="bg1"/>
                </a:solidFill>
              </a:rPr>
              <a:t>EUROPE</a:t>
            </a:r>
          </a:p>
        </p:txBody>
      </p:sp>
    </p:spTree>
    <p:extLst>
      <p:ext uri="{BB962C8B-B14F-4D97-AF65-F5344CB8AC3E}">
        <p14:creationId xmlns:p14="http://schemas.microsoft.com/office/powerpoint/2010/main" val="191249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54DE969-7D65-4507-9FDB-AD397C353836}"/>
              </a:ext>
            </a:extLst>
          </p:cNvPr>
          <p:cNvSpPr txBox="1"/>
          <p:nvPr/>
        </p:nvSpPr>
        <p:spPr>
          <a:xfrm>
            <a:off x="467544" y="612844"/>
            <a:ext cx="5256584" cy="5355312"/>
          </a:xfrm>
          <a:prstGeom prst="rect">
            <a:avLst/>
          </a:prstGeom>
          <a:solidFill>
            <a:schemeClr val="accent5">
              <a:lumMod val="20000"/>
              <a:lumOff val="80000"/>
            </a:schemeClr>
          </a:solidFill>
        </p:spPr>
        <p:txBody>
          <a:bodyPr wrap="square">
            <a:spAutoFit/>
          </a:bodyPr>
          <a:lstStyle/>
          <a:p>
            <a:r>
              <a:rPr lang="fr-FR" b="1" i="0" dirty="0">
                <a:solidFill>
                  <a:srgbClr val="0070C0"/>
                </a:solidFill>
                <a:effectLst/>
                <a:latin typeface="Georgia" panose="02040502050405020303" pitchFamily="18" charset="0"/>
              </a:rPr>
              <a:t>Rencontre Ursula von der </a:t>
            </a:r>
            <a:r>
              <a:rPr lang="fr-FR" b="1" i="0" dirty="0" err="1">
                <a:solidFill>
                  <a:srgbClr val="0070C0"/>
                </a:solidFill>
                <a:effectLst/>
                <a:latin typeface="Georgia" panose="02040502050405020303" pitchFamily="18" charset="0"/>
              </a:rPr>
              <a:t>Leyen</a:t>
            </a:r>
            <a:r>
              <a:rPr lang="fr-FR" b="1" i="0" dirty="0">
                <a:solidFill>
                  <a:srgbClr val="0070C0"/>
                </a:solidFill>
                <a:effectLst/>
                <a:latin typeface="Georgia" panose="02040502050405020303" pitchFamily="18" charset="0"/>
              </a:rPr>
              <a:t> / Donald Trump au RU sur un golf de Donald Trump </a:t>
            </a:r>
            <a:endParaRPr lang="fr-FR" b="0" i="0" dirty="0">
              <a:effectLst/>
              <a:latin typeface="Georgia" panose="02040502050405020303" pitchFamily="18" charset="0"/>
            </a:endParaRPr>
          </a:p>
          <a:p>
            <a:r>
              <a:rPr lang="fr-FR" u="sng" dirty="0">
                <a:latin typeface="Georgia" panose="02040502050405020303" pitchFamily="18" charset="0"/>
              </a:rPr>
              <a:t>But</a:t>
            </a:r>
            <a:r>
              <a:rPr lang="fr-FR" dirty="0">
                <a:latin typeface="Georgia" panose="02040502050405020303" pitchFamily="18" charset="0"/>
              </a:rPr>
              <a:t> : </a:t>
            </a:r>
            <a:r>
              <a:rPr lang="fr-FR" b="0" i="0" dirty="0">
                <a:effectLst/>
                <a:latin typeface="Georgia" panose="02040502050405020303" pitchFamily="18" charset="0"/>
              </a:rPr>
              <a:t>négocier les droits de douane imposés par les EU </a:t>
            </a:r>
          </a:p>
          <a:p>
            <a:r>
              <a:rPr lang="fr-FR" b="0" i="0" dirty="0">
                <a:effectLst/>
                <a:latin typeface="Georgia" panose="02040502050405020303" pitchFamily="18" charset="0"/>
              </a:rPr>
              <a:t>Ursula von der </a:t>
            </a:r>
            <a:r>
              <a:rPr lang="fr-FR" b="0" i="0" dirty="0" err="1">
                <a:effectLst/>
                <a:latin typeface="Georgia" panose="02040502050405020303" pitchFamily="18" charset="0"/>
              </a:rPr>
              <a:t>Leyen</a:t>
            </a:r>
            <a:r>
              <a:rPr lang="fr-FR" b="0" i="0" dirty="0">
                <a:effectLst/>
                <a:latin typeface="Georgia" panose="02040502050405020303" pitchFamily="18" charset="0"/>
              </a:rPr>
              <a:t> accepte:</a:t>
            </a:r>
          </a:p>
          <a:p>
            <a:pPr marL="285750" indent="-285750">
              <a:buFont typeface="Wingdings" panose="05000000000000000000" pitchFamily="2" charset="2"/>
              <a:buChar char="ü"/>
            </a:pPr>
            <a:r>
              <a:rPr lang="fr-FR" b="0" i="0" dirty="0">
                <a:effectLst/>
                <a:latin typeface="Georgia" panose="02040502050405020303" pitchFamily="18" charset="0"/>
              </a:rPr>
              <a:t> une taxe unique de 15% sur les exportations européennes, à quelques exceptions près (spiritueux, aéronautique…),</a:t>
            </a:r>
          </a:p>
          <a:p>
            <a:pPr marL="285750" indent="-285750">
              <a:buFont typeface="Wingdings" panose="05000000000000000000" pitchFamily="2" charset="2"/>
              <a:buChar char="ü"/>
            </a:pPr>
            <a:r>
              <a:rPr lang="fr-FR" b="0" i="0" dirty="0">
                <a:effectLst/>
                <a:latin typeface="Georgia" panose="02040502050405020303" pitchFamily="18" charset="0"/>
              </a:rPr>
              <a:t> d’acheter pour 750 milliards de dollars d’énergie américaine, </a:t>
            </a:r>
            <a:endParaRPr lang="fr-FR" dirty="0">
              <a:latin typeface="Georgia" panose="02040502050405020303" pitchFamily="18" charset="0"/>
            </a:endParaRPr>
          </a:p>
          <a:p>
            <a:pPr marL="285750" indent="-285750">
              <a:buFont typeface="Wingdings" panose="05000000000000000000" pitchFamily="2" charset="2"/>
              <a:buChar char="ü"/>
            </a:pPr>
            <a:r>
              <a:rPr lang="fr-FR" b="0" i="0" dirty="0">
                <a:effectLst/>
                <a:latin typeface="Georgia" panose="02040502050405020303" pitchFamily="18" charset="0"/>
              </a:rPr>
              <a:t>d’investir plus de 300 milliards sur le sol américain. </a:t>
            </a:r>
          </a:p>
          <a:p>
            <a:r>
              <a:rPr lang="fr-FR" b="0" i="0" dirty="0">
                <a:effectLst/>
                <a:latin typeface="Georgia" panose="02040502050405020303" pitchFamily="18" charset="0"/>
              </a:rPr>
              <a:t>=victoire politique et économique de Donald Trump. </a:t>
            </a:r>
          </a:p>
          <a:p>
            <a:endParaRPr lang="fr-FR" dirty="0">
              <a:latin typeface="Georgia" panose="02040502050405020303" pitchFamily="18" charset="0"/>
            </a:endParaRPr>
          </a:p>
          <a:p>
            <a:r>
              <a:rPr lang="fr-FR" b="0" i="0" dirty="0">
                <a:effectLst/>
                <a:latin typeface="Georgia" panose="02040502050405020303" pitchFamily="18" charset="0"/>
              </a:rPr>
              <a:t>→ Le Premier ministre français, François Bayrou, dénonce une « soumission », </a:t>
            </a:r>
          </a:p>
          <a:p>
            <a:r>
              <a:rPr lang="fr-FR" b="0" i="0" dirty="0">
                <a:effectLst/>
                <a:latin typeface="Georgia" panose="02040502050405020303" pitchFamily="18" charset="0"/>
              </a:rPr>
              <a:t>→ le chancelier allemand craint les répercussions sur l’économie de son pays. </a:t>
            </a:r>
            <a:endParaRPr lang="fr-FR" dirty="0"/>
          </a:p>
        </p:txBody>
      </p:sp>
      <p:pic>
        <p:nvPicPr>
          <p:cNvPr id="4098" name="Picture 2">
            <a:extLst>
              <a:ext uri="{FF2B5EF4-FFF2-40B4-BE49-F238E27FC236}">
                <a16:creationId xmlns:a16="http://schemas.microsoft.com/office/drawing/2014/main" id="{9BDF8569-712E-4321-9C0B-E4F8A84941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121"/>
          <a:stretch/>
        </p:blipFill>
        <p:spPr bwMode="auto">
          <a:xfrm>
            <a:off x="5980881" y="3885432"/>
            <a:ext cx="2706588" cy="208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0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E8CA28-8EAD-11B2-EFF5-7D3423DBB8A6}"/>
              </a:ext>
            </a:extLst>
          </p:cNvPr>
          <p:cNvSpPr/>
          <p:nvPr/>
        </p:nvSpPr>
        <p:spPr>
          <a:xfrm>
            <a:off x="319758" y="1268760"/>
            <a:ext cx="1474314" cy="461665"/>
          </a:xfrm>
          <a:prstGeom prst="rect">
            <a:avLst/>
          </a:prstGeom>
          <a:solidFill>
            <a:srgbClr val="0070C0"/>
          </a:solidFill>
        </p:spPr>
        <p:txBody>
          <a:bodyPr wrap="none">
            <a:spAutoFit/>
          </a:bodyPr>
          <a:lstStyle/>
          <a:p>
            <a:pPr fontAlgn="base"/>
            <a:r>
              <a:rPr lang="fr-FR" sz="2400" b="1" dirty="0">
                <a:solidFill>
                  <a:schemeClr val="bg1"/>
                </a:solidFill>
              </a:rPr>
              <a:t>Etats-Unis</a:t>
            </a:r>
          </a:p>
        </p:txBody>
      </p:sp>
      <p:sp>
        <p:nvSpPr>
          <p:cNvPr id="6" name="Rectangle 5">
            <a:extLst>
              <a:ext uri="{FF2B5EF4-FFF2-40B4-BE49-F238E27FC236}">
                <a16:creationId xmlns:a16="http://schemas.microsoft.com/office/drawing/2014/main" id="{E8815E8C-D4A5-4BCB-9B20-6B48238C39C6}"/>
              </a:ext>
            </a:extLst>
          </p:cNvPr>
          <p:cNvSpPr/>
          <p:nvPr/>
        </p:nvSpPr>
        <p:spPr>
          <a:xfrm>
            <a:off x="319758" y="692696"/>
            <a:ext cx="1731962" cy="461665"/>
          </a:xfrm>
          <a:prstGeom prst="rect">
            <a:avLst/>
          </a:prstGeom>
          <a:solidFill>
            <a:srgbClr val="00B050"/>
          </a:solidFill>
        </p:spPr>
        <p:txBody>
          <a:bodyPr wrap="square">
            <a:spAutoFit/>
          </a:bodyPr>
          <a:lstStyle/>
          <a:p>
            <a:pPr fontAlgn="base"/>
            <a:r>
              <a:rPr lang="fr-FR" sz="2400" b="1" dirty="0">
                <a:solidFill>
                  <a:schemeClr val="bg1"/>
                </a:solidFill>
              </a:rPr>
              <a:t>AMERIQUE</a:t>
            </a:r>
          </a:p>
        </p:txBody>
      </p:sp>
      <p:sp>
        <p:nvSpPr>
          <p:cNvPr id="7" name="ZoneTexte 6">
            <a:extLst>
              <a:ext uri="{FF2B5EF4-FFF2-40B4-BE49-F238E27FC236}">
                <a16:creationId xmlns:a16="http://schemas.microsoft.com/office/drawing/2014/main" id="{A479049F-91AB-47CC-9900-D3A799768002}"/>
              </a:ext>
            </a:extLst>
          </p:cNvPr>
          <p:cNvSpPr txBox="1"/>
          <p:nvPr/>
        </p:nvSpPr>
        <p:spPr>
          <a:xfrm>
            <a:off x="319758" y="1988840"/>
            <a:ext cx="4536504" cy="2308324"/>
          </a:xfrm>
          <a:prstGeom prst="rect">
            <a:avLst/>
          </a:prstGeom>
          <a:solidFill>
            <a:schemeClr val="accent5">
              <a:lumMod val="20000"/>
              <a:lumOff val="80000"/>
            </a:schemeClr>
          </a:solidFill>
        </p:spPr>
        <p:txBody>
          <a:bodyPr wrap="square">
            <a:spAutoFit/>
          </a:bodyPr>
          <a:lstStyle/>
          <a:p>
            <a:r>
              <a:rPr lang="fr-FR" b="1" i="0" dirty="0">
                <a:solidFill>
                  <a:srgbClr val="0070C0"/>
                </a:solidFill>
                <a:effectLst/>
                <a:latin typeface="Georgia" panose="02040502050405020303" pitchFamily="18" charset="0"/>
              </a:rPr>
              <a:t>15 aout : Rencontre Trump /Poutine en Alaska sur base militaire d’Anchorage</a:t>
            </a:r>
          </a:p>
          <a:p>
            <a:r>
              <a:rPr lang="fr-FR" dirty="0">
                <a:latin typeface="Georgia" panose="02040502050405020303" pitchFamily="18" charset="0"/>
              </a:rPr>
              <a:t>But : </a:t>
            </a:r>
            <a:r>
              <a:rPr lang="fr-FR" b="0" i="0" dirty="0">
                <a:effectLst/>
                <a:latin typeface="Georgia" panose="02040502050405020303" pitchFamily="18" charset="0"/>
              </a:rPr>
              <a:t>envisager une paix en Ukraine </a:t>
            </a:r>
          </a:p>
          <a:p>
            <a:r>
              <a:rPr lang="fr-FR" dirty="0">
                <a:latin typeface="Georgia" panose="02040502050405020303" pitchFamily="18" charset="0"/>
              </a:rPr>
              <a:t>En fait = </a:t>
            </a:r>
            <a:r>
              <a:rPr lang="fr-FR" b="0" i="0" dirty="0">
                <a:effectLst/>
                <a:latin typeface="Georgia" panose="02040502050405020303" pitchFamily="18" charset="0"/>
              </a:rPr>
              <a:t>réhabilitation internationale pour Poutine qui se trouve sous le coup d’un mandat d’arrêt international de la CPI. </a:t>
            </a:r>
          </a:p>
          <a:p>
            <a:r>
              <a:rPr lang="fr-FR" dirty="0">
                <a:latin typeface="Georgia" panose="02040502050405020303" pitchFamily="18" charset="0"/>
              </a:rPr>
              <a:t>Discussion en l’abs de l’Ukraine</a:t>
            </a:r>
            <a:endParaRPr lang="fr-FR" dirty="0"/>
          </a:p>
        </p:txBody>
      </p:sp>
      <p:pic>
        <p:nvPicPr>
          <p:cNvPr id="5122" name="Picture 2" descr="Volodymyr Zelensky rencontrera Donald Trump lundi à Washington, pas de  cessez-le-feu après le sommet en Alaska - rts.ch - Monde">
            <a:extLst>
              <a:ext uri="{FF2B5EF4-FFF2-40B4-BE49-F238E27FC236}">
                <a16:creationId xmlns:a16="http://schemas.microsoft.com/office/drawing/2014/main" id="{C781C8B4-B187-4AC9-8DED-9AEAA1AB3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132856"/>
            <a:ext cx="3075822" cy="202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arn(inVertic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FBD7CA7-848F-4C67-A057-01C52FEA49FA}"/>
              </a:ext>
            </a:extLst>
          </p:cNvPr>
          <p:cNvSpPr txBox="1"/>
          <p:nvPr/>
        </p:nvSpPr>
        <p:spPr>
          <a:xfrm>
            <a:off x="740371" y="1736417"/>
            <a:ext cx="7416824" cy="1754326"/>
          </a:xfrm>
          <a:prstGeom prst="rect">
            <a:avLst/>
          </a:prstGeom>
          <a:solidFill>
            <a:schemeClr val="accent5">
              <a:lumMod val="20000"/>
              <a:lumOff val="80000"/>
            </a:schemeClr>
          </a:solidFill>
        </p:spPr>
        <p:txBody>
          <a:bodyPr wrap="square">
            <a:spAutoFit/>
          </a:bodyPr>
          <a:lstStyle/>
          <a:p>
            <a:r>
              <a:rPr lang="fr-FR" b="0" i="0" dirty="0">
                <a:solidFill>
                  <a:srgbClr val="202020"/>
                </a:solidFill>
                <a:effectLst/>
                <a:latin typeface="Georgia" panose="02040502050405020303" pitchFamily="18" charset="0"/>
              </a:rPr>
              <a:t>18 aout : </a:t>
            </a:r>
            <a:r>
              <a:rPr lang="fr-FR" b="0" i="0" dirty="0" err="1">
                <a:solidFill>
                  <a:srgbClr val="202020"/>
                </a:solidFill>
                <a:effectLst/>
                <a:latin typeface="Georgia" panose="02040502050405020303" pitchFamily="18" charset="0"/>
              </a:rPr>
              <a:t>Volodymyr</a:t>
            </a:r>
            <a:r>
              <a:rPr lang="fr-FR" b="0" i="0" dirty="0">
                <a:solidFill>
                  <a:srgbClr val="202020"/>
                </a:solidFill>
                <a:effectLst/>
                <a:latin typeface="Georgia" panose="02040502050405020303" pitchFamily="18" charset="0"/>
              </a:rPr>
              <a:t> </a:t>
            </a:r>
            <a:r>
              <a:rPr lang="fr-FR" b="0" i="0" dirty="0" err="1">
                <a:solidFill>
                  <a:srgbClr val="202020"/>
                </a:solidFill>
                <a:effectLst/>
                <a:latin typeface="Georgia" panose="02040502050405020303" pitchFamily="18" charset="0"/>
              </a:rPr>
              <a:t>Zelensky</a:t>
            </a:r>
            <a:r>
              <a:rPr lang="fr-FR" b="0" i="0" dirty="0">
                <a:solidFill>
                  <a:srgbClr val="202020"/>
                </a:solidFill>
                <a:effectLst/>
                <a:latin typeface="Georgia" panose="02040502050405020303" pitchFamily="18" charset="0"/>
              </a:rPr>
              <a:t> = reçu à la Maison Blanche </a:t>
            </a:r>
          </a:p>
          <a:p>
            <a:r>
              <a:rPr lang="fr-FR" b="1" dirty="0">
                <a:solidFill>
                  <a:srgbClr val="202020"/>
                </a:solidFill>
                <a:effectLst>
                  <a:outerShdw blurRad="38100" dist="38100" dir="2700000" algn="tl">
                    <a:srgbClr val="000000">
                      <a:alpha val="43137"/>
                    </a:srgbClr>
                  </a:outerShdw>
                </a:effectLst>
                <a:highlight>
                  <a:srgbClr val="FFFF00"/>
                </a:highlight>
                <a:latin typeface="Georgia" panose="02040502050405020303" pitchFamily="18" charset="0"/>
              </a:rPr>
              <a:t>MAIS</a:t>
            </a:r>
            <a:r>
              <a:rPr lang="fr-FR" dirty="0">
                <a:solidFill>
                  <a:srgbClr val="202020"/>
                </a:solidFill>
                <a:latin typeface="Georgia" panose="02040502050405020303" pitchFamily="18" charset="0"/>
              </a:rPr>
              <a:t> !!!</a:t>
            </a:r>
          </a:p>
          <a:p>
            <a:r>
              <a:rPr lang="fr-FR" b="0" i="0" dirty="0">
                <a:solidFill>
                  <a:srgbClr val="202020"/>
                </a:solidFill>
                <a:effectLst/>
                <a:latin typeface="Georgia" panose="02040502050405020303" pitchFamily="18" charset="0"/>
              </a:rPr>
              <a:t>Accompagné de plusieurs dirigeants européens, dont Emmanuel Macron et le chancelier allemand Friedrich Merz, (éviter l’affront de la dernière visite et volonté européenne d’afficher son soutien à l’Ukraine)</a:t>
            </a:r>
          </a:p>
          <a:p>
            <a:r>
              <a:rPr lang="fr-FR" dirty="0">
                <a:solidFill>
                  <a:srgbClr val="202020"/>
                </a:solidFill>
                <a:latin typeface="Georgia" panose="02040502050405020303" pitchFamily="18" charset="0"/>
              </a:rPr>
              <a:t>→ Rencontre Poutine Zelenski envisagée</a:t>
            </a:r>
            <a:endParaRPr lang="fr-FR" dirty="0">
              <a:latin typeface="Georgia" panose="02040502050405020303" pitchFamily="18" charset="0"/>
            </a:endParaRPr>
          </a:p>
        </p:txBody>
      </p:sp>
      <p:pic>
        <p:nvPicPr>
          <p:cNvPr id="7170" name="Picture 2" descr="Déplacement à Washington aux côtés du Président Zelensky. | Élysée">
            <a:extLst>
              <a:ext uri="{FF2B5EF4-FFF2-40B4-BE49-F238E27FC236}">
                <a16:creationId xmlns:a16="http://schemas.microsoft.com/office/drawing/2014/main" id="{BC71CBF5-81BE-480A-9361-E51E72347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45024"/>
            <a:ext cx="7818462" cy="295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502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47F6650-F955-F876-06D6-42EAFE381C11}"/>
              </a:ext>
            </a:extLst>
          </p:cNvPr>
          <p:cNvSpPr txBox="1"/>
          <p:nvPr/>
        </p:nvSpPr>
        <p:spPr>
          <a:xfrm>
            <a:off x="467544" y="1922001"/>
            <a:ext cx="6696744" cy="2062103"/>
          </a:xfrm>
          <a:prstGeom prst="rect">
            <a:avLst/>
          </a:prstGeom>
          <a:solidFill>
            <a:schemeClr val="accent5">
              <a:lumMod val="20000"/>
              <a:lumOff val="80000"/>
            </a:schemeClr>
          </a:solidFill>
        </p:spPr>
        <p:txBody>
          <a:bodyPr wrap="square">
            <a:spAutoFit/>
          </a:bodyPr>
          <a:lstStyle/>
          <a:p>
            <a:r>
              <a:rPr lang="fr-FR" sz="1600" b="0" i="0" dirty="0">
                <a:effectLst/>
                <a:latin typeface="Georgia" panose="02040502050405020303" pitchFamily="18" charset="0"/>
              </a:rPr>
              <a:t> </a:t>
            </a:r>
            <a:r>
              <a:rPr lang="fr-FR" sz="1600" b="1" dirty="0">
                <a:latin typeface="Georgia" panose="02040502050405020303" pitchFamily="18" charset="0"/>
              </a:rPr>
              <a:t>Droits de douane : </a:t>
            </a:r>
          </a:p>
          <a:p>
            <a:r>
              <a:rPr lang="fr-FR" sz="1600" b="1" dirty="0">
                <a:latin typeface="Georgia" panose="02040502050405020303" pitchFamily="18" charset="0"/>
              </a:rPr>
              <a:t>la justice américaine inflige un “revers majeur” à Donald Trump</a:t>
            </a:r>
          </a:p>
          <a:p>
            <a:r>
              <a:rPr lang="fr-FR" sz="1600" dirty="0"/>
              <a:t>Une cour d’appel fédérale américaine a estimé le 29 aout que la majorité des droits de douane imposés par Donald Trump aux partenaires commerciaux des États-Unis ces derniers mois étaient illégaux. </a:t>
            </a:r>
          </a:p>
          <a:p>
            <a:r>
              <a:rPr lang="fr-FR" sz="1600" dirty="0"/>
              <a:t>→ “revers majeur” pour la Maison-Blanche, qui a immédiatement saisi la Cour suprême</a:t>
            </a:r>
          </a:p>
        </p:txBody>
      </p:sp>
      <p:pic>
        <p:nvPicPr>
          <p:cNvPr id="6146" name="Picture 2" descr="Droits de douane : coup de théâtre, la justice américaine inflige un revers  à Donald Trump">
            <a:extLst>
              <a:ext uri="{FF2B5EF4-FFF2-40B4-BE49-F238E27FC236}">
                <a16:creationId xmlns:a16="http://schemas.microsoft.com/office/drawing/2014/main" id="{E59D138A-BEEE-42C4-AE10-7ACF95CF0F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005064"/>
            <a:ext cx="3923928" cy="261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96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3FDDC9-9514-A9D9-CB0B-FE2179DCA450}"/>
              </a:ext>
            </a:extLst>
          </p:cNvPr>
          <p:cNvSpPr/>
          <p:nvPr/>
        </p:nvSpPr>
        <p:spPr>
          <a:xfrm>
            <a:off x="395536" y="1268760"/>
            <a:ext cx="1660711" cy="523220"/>
          </a:xfrm>
          <a:prstGeom prst="rect">
            <a:avLst/>
          </a:prstGeom>
          <a:solidFill>
            <a:srgbClr val="00B050"/>
          </a:solidFill>
        </p:spPr>
        <p:txBody>
          <a:bodyPr wrap="none">
            <a:spAutoFit/>
          </a:bodyPr>
          <a:lstStyle/>
          <a:p>
            <a:pPr fontAlgn="base"/>
            <a:r>
              <a:rPr lang="fr-FR" sz="2800" b="1" dirty="0">
                <a:solidFill>
                  <a:schemeClr val="bg1"/>
                </a:solidFill>
              </a:rPr>
              <a:t>Espace ….</a:t>
            </a:r>
          </a:p>
        </p:txBody>
      </p:sp>
      <p:sp>
        <p:nvSpPr>
          <p:cNvPr id="3" name="ZoneTexte 2">
            <a:extLst>
              <a:ext uri="{FF2B5EF4-FFF2-40B4-BE49-F238E27FC236}">
                <a16:creationId xmlns:a16="http://schemas.microsoft.com/office/drawing/2014/main" id="{E443FF3E-82A4-8651-D8E7-E387CDA4C06A}"/>
              </a:ext>
            </a:extLst>
          </p:cNvPr>
          <p:cNvSpPr txBox="1"/>
          <p:nvPr/>
        </p:nvSpPr>
        <p:spPr>
          <a:xfrm>
            <a:off x="395536" y="1972136"/>
            <a:ext cx="1296144" cy="461665"/>
          </a:xfrm>
          <a:prstGeom prst="rect">
            <a:avLst/>
          </a:prstGeom>
          <a:solidFill>
            <a:srgbClr val="0070C0"/>
          </a:solidFill>
        </p:spPr>
        <p:txBody>
          <a:bodyPr wrap="square">
            <a:spAutoFit/>
          </a:bodyPr>
          <a:lstStyle/>
          <a:p>
            <a:r>
              <a:rPr lang="fr-FR" sz="2400" b="1" i="0" dirty="0" err="1">
                <a:solidFill>
                  <a:schemeClr val="bg1"/>
                </a:solidFill>
                <a:effectLst/>
                <a:latin typeface="Calibri" panose="020F0502020204030204" pitchFamily="34" charset="0"/>
                <a:cs typeface="Calibri" panose="020F0502020204030204" pitchFamily="34" charset="0"/>
              </a:rPr>
              <a:t>Space</a:t>
            </a:r>
            <a:r>
              <a:rPr lang="fr-FR" sz="2400" b="1" i="0" dirty="0">
                <a:solidFill>
                  <a:schemeClr val="bg1"/>
                </a:solidFill>
                <a:effectLst/>
                <a:latin typeface="Calibri" panose="020F0502020204030204" pitchFamily="34" charset="0"/>
                <a:cs typeface="Calibri" panose="020F0502020204030204" pitchFamily="34" charset="0"/>
              </a:rPr>
              <a:t> X</a:t>
            </a:r>
            <a:endParaRPr lang="fr-FR" sz="2400" b="1" dirty="0">
              <a:solidFill>
                <a:schemeClr val="bg1"/>
              </a:solidFill>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D681F3F5-B13B-0AD8-7AA7-E0109312731B}"/>
              </a:ext>
            </a:extLst>
          </p:cNvPr>
          <p:cNvSpPr txBox="1"/>
          <p:nvPr/>
        </p:nvSpPr>
        <p:spPr>
          <a:xfrm>
            <a:off x="489030" y="2504557"/>
            <a:ext cx="5523130" cy="3416320"/>
          </a:xfrm>
          <a:prstGeom prst="rect">
            <a:avLst/>
          </a:prstGeom>
          <a:solidFill>
            <a:schemeClr val="accent1">
              <a:lumMod val="20000"/>
              <a:lumOff val="80000"/>
            </a:schemeClr>
          </a:solidFill>
        </p:spPr>
        <p:txBody>
          <a:bodyPr wrap="square">
            <a:spAutoFit/>
          </a:bodyPr>
          <a:lstStyle/>
          <a:p>
            <a:r>
              <a:rPr lang="fr-FR" b="1" dirty="0">
                <a:latin typeface="Georgia" panose="02040502050405020303" pitchFamily="18" charset="0"/>
              </a:rPr>
              <a:t>Succès du 10e vol d’essai de la </a:t>
            </a:r>
            <a:r>
              <a:rPr lang="fr-FR" b="1" dirty="0" err="1">
                <a:latin typeface="Georgia" panose="02040502050405020303" pitchFamily="18" charset="0"/>
              </a:rPr>
              <a:t>mégafusée</a:t>
            </a:r>
            <a:r>
              <a:rPr lang="fr-FR" b="1" dirty="0">
                <a:latin typeface="Georgia" panose="02040502050405020303" pitchFamily="18" charset="0"/>
              </a:rPr>
              <a:t> de SpaceX</a:t>
            </a:r>
            <a:r>
              <a:rPr lang="fr-FR" dirty="0">
                <a:latin typeface="Georgia" panose="02040502050405020303" pitchFamily="18" charset="0"/>
              </a:rPr>
              <a:t>. </a:t>
            </a:r>
          </a:p>
          <a:p>
            <a:r>
              <a:rPr lang="fr-FR" dirty="0">
                <a:latin typeface="Georgia" panose="02040502050405020303" pitchFamily="18" charset="0"/>
              </a:rPr>
              <a:t>= vaisseau, choisi par la Nasa pour envoyer ses astronautes sur la Lune et sur Mars, </a:t>
            </a:r>
          </a:p>
          <a:p>
            <a:r>
              <a:rPr lang="fr-FR" dirty="0">
                <a:latin typeface="Georgia" panose="02040502050405020303" pitchFamily="18" charset="0"/>
              </a:rPr>
              <a:t>→ a réussi ses manœuvres de déploiement son retour sur Terre, en amerrissant comme prévu dans l’océan Indien, “soixante-six minutes après son décollage”, précise Space.com. </a:t>
            </a:r>
          </a:p>
          <a:p>
            <a:r>
              <a:rPr lang="fr-FR" dirty="0">
                <a:latin typeface="Georgia" panose="02040502050405020303" pitchFamily="18" charset="0"/>
              </a:rPr>
              <a:t>→ Ce 10e vol remet le programme “sur les rails” après une série d’échecs : les trois autres vols d’essai effectués en 2025 = tous soldés par l’explosion de la fusée</a:t>
            </a:r>
            <a:endParaRPr lang="fr-FR" dirty="0"/>
          </a:p>
        </p:txBody>
      </p:sp>
      <p:pic>
        <p:nvPicPr>
          <p:cNvPr id="8194" name="Picture 2" descr="🚀 SpaceX a mené avec succès le dixième vol d'essai de sa méga-fusée  Starship. Il valide ainsi des étapes clés pour les missions lunaires de la  NASA et les ambitions martiennes d'Elon">
            <a:extLst>
              <a:ext uri="{FF2B5EF4-FFF2-40B4-BE49-F238E27FC236}">
                <a16:creationId xmlns:a16="http://schemas.microsoft.com/office/drawing/2014/main" id="{934CD876-F6A5-470B-8EF3-D2AFDC524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098" y="2636912"/>
            <a:ext cx="253720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7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arn(inVertical)">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00A5061-DB61-99DA-0319-A09AF7155E43}"/>
              </a:ext>
            </a:extLst>
          </p:cNvPr>
          <p:cNvSpPr txBox="1"/>
          <p:nvPr/>
        </p:nvSpPr>
        <p:spPr>
          <a:xfrm>
            <a:off x="395536" y="1972136"/>
            <a:ext cx="5256584" cy="461665"/>
          </a:xfrm>
          <a:prstGeom prst="rect">
            <a:avLst/>
          </a:prstGeom>
          <a:solidFill>
            <a:srgbClr val="0070C0"/>
          </a:solidFill>
        </p:spPr>
        <p:txBody>
          <a:bodyPr wrap="square">
            <a:spAutoFit/>
          </a:bodyPr>
          <a:lstStyle/>
          <a:p>
            <a:r>
              <a:rPr lang="fr-FR" sz="2400" b="1" dirty="0">
                <a:solidFill>
                  <a:schemeClr val="bg1"/>
                </a:solidFill>
                <a:latin typeface="Calibri" panose="020F0502020204030204" pitchFamily="34" charset="0"/>
                <a:cs typeface="Calibri" panose="020F0502020204030204" pitchFamily="34" charset="0"/>
              </a:rPr>
              <a:t>Succès de l’aérospatiale européenne</a:t>
            </a:r>
          </a:p>
        </p:txBody>
      </p:sp>
      <p:sp>
        <p:nvSpPr>
          <p:cNvPr id="6" name="ZoneTexte 5">
            <a:extLst>
              <a:ext uri="{FF2B5EF4-FFF2-40B4-BE49-F238E27FC236}">
                <a16:creationId xmlns:a16="http://schemas.microsoft.com/office/drawing/2014/main" id="{3795DC55-9C31-9EF3-29C7-142B8DBEA30A}"/>
              </a:ext>
            </a:extLst>
          </p:cNvPr>
          <p:cNvSpPr txBox="1"/>
          <p:nvPr/>
        </p:nvSpPr>
        <p:spPr>
          <a:xfrm>
            <a:off x="366355" y="3254581"/>
            <a:ext cx="4572000" cy="2585323"/>
          </a:xfrm>
          <a:prstGeom prst="rect">
            <a:avLst/>
          </a:prstGeom>
          <a:solidFill>
            <a:schemeClr val="accent1">
              <a:lumMod val="20000"/>
              <a:lumOff val="80000"/>
            </a:schemeClr>
          </a:solidFill>
        </p:spPr>
        <p:txBody>
          <a:bodyPr wrap="square">
            <a:spAutoFit/>
          </a:bodyPr>
          <a:lstStyle/>
          <a:p>
            <a:r>
              <a:rPr lang="fr-FR" b="1" dirty="0">
                <a:latin typeface="Georgia" panose="02040502050405020303" pitchFamily="18" charset="0"/>
              </a:rPr>
              <a:t>Succès du lancement depuis Kourou de la petite fusée Vega-C </a:t>
            </a:r>
            <a:r>
              <a:rPr lang="fr-FR" dirty="0">
                <a:latin typeface="Georgia" panose="02040502050405020303" pitchFamily="18" charset="0"/>
              </a:rPr>
              <a:t>qui doit :</a:t>
            </a:r>
          </a:p>
          <a:p>
            <a:pPr marL="285750" indent="-285750">
              <a:buFont typeface="Wingdings" panose="05000000000000000000" pitchFamily="2" charset="2"/>
              <a:buChar char="ü"/>
            </a:pPr>
            <a:r>
              <a:rPr lang="fr-FR" dirty="0">
                <a:latin typeface="Georgia" panose="02040502050405020303" pitchFamily="18" charset="0"/>
              </a:rPr>
              <a:t>mettre en orbite 4 satellites pour </a:t>
            </a:r>
            <a:r>
              <a:rPr lang="fr-FR" i="1" dirty="0">
                <a:latin typeface="Georgia" panose="02040502050405020303" pitchFamily="18" charset="0"/>
              </a:rPr>
              <a:t>Airbus </a:t>
            </a:r>
            <a:r>
              <a:rPr lang="fr-FR" i="1" dirty="0" err="1">
                <a:latin typeface="Georgia" panose="02040502050405020303" pitchFamily="18" charset="0"/>
              </a:rPr>
              <a:t>Defense</a:t>
            </a:r>
            <a:r>
              <a:rPr lang="fr-FR" i="1" dirty="0">
                <a:latin typeface="Georgia" panose="02040502050405020303" pitchFamily="18" charset="0"/>
              </a:rPr>
              <a:t> and </a:t>
            </a:r>
            <a:r>
              <a:rPr lang="fr-FR" i="1" dirty="0" err="1">
                <a:latin typeface="Georgia" panose="02040502050405020303" pitchFamily="18" charset="0"/>
              </a:rPr>
              <a:t>Space</a:t>
            </a:r>
            <a:r>
              <a:rPr lang="fr-FR" dirty="0">
                <a:latin typeface="Georgia" panose="02040502050405020303" pitchFamily="18" charset="0"/>
              </a:rPr>
              <a:t> pour cartographier la surface terrestre avec une meilleure résolution et en trois dimensions. </a:t>
            </a:r>
          </a:p>
          <a:p>
            <a:pPr marL="285750" indent="-285750">
              <a:buFont typeface="Wingdings" panose="05000000000000000000" pitchFamily="2" charset="2"/>
              <a:buChar char="ü"/>
            </a:pPr>
            <a:r>
              <a:rPr lang="fr-FR" dirty="0">
                <a:latin typeface="Georgia" panose="02040502050405020303" pitchFamily="18" charset="0"/>
              </a:rPr>
              <a:t>Et un  5è </a:t>
            </a:r>
            <a:r>
              <a:rPr lang="fr-FR" i="1" dirty="0" err="1">
                <a:latin typeface="Georgia" panose="02040502050405020303" pitchFamily="18" charset="0"/>
              </a:rPr>
              <a:t>Microcarb</a:t>
            </a:r>
            <a:r>
              <a:rPr lang="fr-FR" dirty="0">
                <a:latin typeface="Georgia" panose="02040502050405020303" pitchFamily="18" charset="0"/>
              </a:rPr>
              <a:t>, doit cartographier les sources et puits de dioxyde pour le CNES.</a:t>
            </a:r>
            <a:endParaRPr lang="fr-FR" dirty="0"/>
          </a:p>
        </p:txBody>
      </p:sp>
      <p:pic>
        <p:nvPicPr>
          <p:cNvPr id="10242" name="Picture 2" descr="Lancement de la production Ariane 6 | LEBRIEF">
            <a:extLst>
              <a:ext uri="{FF2B5EF4-FFF2-40B4-BE49-F238E27FC236}">
                <a16:creationId xmlns:a16="http://schemas.microsoft.com/office/drawing/2014/main" id="{D66B107D-620F-BA2B-920F-6A582B6B6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452" y="3347320"/>
            <a:ext cx="3611193" cy="239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7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arn(inVertical)">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F6C1FA5-EE88-4811-B3AE-A02DFD400235}"/>
              </a:ext>
            </a:extLst>
          </p:cNvPr>
          <p:cNvSpPr txBox="1"/>
          <p:nvPr/>
        </p:nvSpPr>
        <p:spPr>
          <a:xfrm>
            <a:off x="827584" y="2551837"/>
            <a:ext cx="4572000" cy="2031325"/>
          </a:xfrm>
          <a:prstGeom prst="rect">
            <a:avLst/>
          </a:prstGeom>
          <a:solidFill>
            <a:schemeClr val="accent1">
              <a:lumMod val="20000"/>
              <a:lumOff val="80000"/>
            </a:schemeClr>
          </a:solidFill>
        </p:spPr>
        <p:txBody>
          <a:bodyPr wrap="square">
            <a:spAutoFit/>
          </a:bodyPr>
          <a:lstStyle/>
          <a:p>
            <a:r>
              <a:rPr lang="fr-FR" b="1" i="0" dirty="0">
                <a:effectLst>
                  <a:outerShdw blurRad="38100" dist="38100" dir="2700000" algn="tl">
                    <a:srgbClr val="000000">
                      <a:alpha val="43137"/>
                    </a:srgbClr>
                  </a:outerShdw>
                </a:effectLst>
                <a:latin typeface="Georgia" panose="02040502050405020303" pitchFamily="18" charset="0"/>
              </a:rPr>
              <a:t>Quelques jours plus tard : nouveau succès pour le lancement d’Ariane 6 </a:t>
            </a:r>
          </a:p>
          <a:p>
            <a:r>
              <a:rPr lang="fr-FR" b="0" i="0" dirty="0">
                <a:effectLst/>
                <a:latin typeface="Georgia" panose="02040502050405020303" pitchFamily="18" charset="0"/>
              </a:rPr>
              <a:t>→ mise en orbite du satellite </a:t>
            </a:r>
            <a:r>
              <a:rPr lang="fr-FR" b="0" i="1" dirty="0">
                <a:effectLst/>
                <a:latin typeface="Georgia" panose="02040502050405020303" pitchFamily="18" charset="0"/>
              </a:rPr>
              <a:t>Metop-SG-A1</a:t>
            </a:r>
            <a:r>
              <a:rPr lang="fr-FR" b="0" i="0" dirty="0">
                <a:effectLst/>
                <a:latin typeface="Georgia" panose="02040502050405020303" pitchFamily="18" charset="0"/>
              </a:rPr>
              <a:t>, =  satellite météo de nouvelle génération. </a:t>
            </a:r>
          </a:p>
          <a:p>
            <a:endParaRPr lang="fr-FR" dirty="0">
              <a:latin typeface="Georgia" panose="02040502050405020303" pitchFamily="18" charset="0"/>
            </a:endParaRPr>
          </a:p>
          <a:p>
            <a:r>
              <a:rPr lang="fr-FR" b="0" i="0" dirty="0">
                <a:effectLst/>
                <a:latin typeface="Georgia" panose="02040502050405020303" pitchFamily="18" charset="0"/>
              </a:rPr>
              <a:t>CSQ: le carnet de commandes d’Ariane = étoffé.</a:t>
            </a:r>
            <a:endParaRPr lang="fr-FR" dirty="0"/>
          </a:p>
        </p:txBody>
      </p:sp>
      <p:pic>
        <p:nvPicPr>
          <p:cNvPr id="9218" name="Picture 2" descr="ESA - Space for Kids - Ariane 6, la nouvelle et puissante fusée de l'ESA">
            <a:extLst>
              <a:ext uri="{FF2B5EF4-FFF2-40B4-BE49-F238E27FC236}">
                <a16:creationId xmlns:a16="http://schemas.microsoft.com/office/drawing/2014/main" id="{E7EBFC9C-CEB9-41A8-8428-1DA49FE48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642344"/>
            <a:ext cx="2362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66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13C2FE-0622-B43D-3555-738870DAA50E}"/>
              </a:ext>
            </a:extLst>
          </p:cNvPr>
          <p:cNvSpPr/>
          <p:nvPr/>
        </p:nvSpPr>
        <p:spPr>
          <a:xfrm>
            <a:off x="395536" y="1268760"/>
            <a:ext cx="2906630" cy="523220"/>
          </a:xfrm>
          <a:prstGeom prst="rect">
            <a:avLst/>
          </a:prstGeom>
          <a:solidFill>
            <a:srgbClr val="00B050"/>
          </a:solidFill>
        </p:spPr>
        <p:txBody>
          <a:bodyPr wrap="none">
            <a:spAutoFit/>
          </a:bodyPr>
          <a:lstStyle/>
          <a:p>
            <a:pPr fontAlgn="base"/>
            <a:r>
              <a:rPr lang="fr-FR" sz="2800" b="1" dirty="0">
                <a:solidFill>
                  <a:schemeClr val="bg1"/>
                </a:solidFill>
              </a:rPr>
              <a:t>Environnement ….</a:t>
            </a:r>
          </a:p>
        </p:txBody>
      </p:sp>
      <p:sp>
        <p:nvSpPr>
          <p:cNvPr id="3" name="ZoneTexte 2">
            <a:extLst>
              <a:ext uri="{FF2B5EF4-FFF2-40B4-BE49-F238E27FC236}">
                <a16:creationId xmlns:a16="http://schemas.microsoft.com/office/drawing/2014/main" id="{497A7D06-FC65-11F0-1C71-CEE72B8D0F23}"/>
              </a:ext>
            </a:extLst>
          </p:cNvPr>
          <p:cNvSpPr txBox="1"/>
          <p:nvPr/>
        </p:nvSpPr>
        <p:spPr>
          <a:xfrm>
            <a:off x="827584" y="2348880"/>
            <a:ext cx="4176464" cy="1785104"/>
          </a:xfrm>
          <a:prstGeom prst="rect">
            <a:avLst/>
          </a:prstGeom>
          <a:solidFill>
            <a:schemeClr val="accent1">
              <a:lumMod val="20000"/>
              <a:lumOff val="80000"/>
            </a:schemeClr>
          </a:solidFill>
        </p:spPr>
        <p:txBody>
          <a:bodyPr wrap="square" rtlCol="0">
            <a:spAutoFit/>
          </a:bodyPr>
          <a:lstStyle/>
          <a:p>
            <a:r>
              <a:rPr lang="fr-FR" sz="2000" b="1" dirty="0">
                <a:effectLst>
                  <a:outerShdw blurRad="38100" dist="38100" dir="2700000" algn="tl">
                    <a:srgbClr val="000000">
                      <a:alpha val="43137"/>
                    </a:srgbClr>
                  </a:outerShdw>
                </a:effectLst>
                <a:latin typeface="Georgia" panose="02040502050405020303" pitchFamily="18" charset="0"/>
              </a:rPr>
              <a:t>Violents incendies</a:t>
            </a:r>
            <a:r>
              <a:rPr lang="fr-FR" dirty="0">
                <a:latin typeface="Georgia" panose="02040502050405020303" pitchFamily="18" charset="0"/>
              </a:rPr>
              <a:t>:</a:t>
            </a:r>
          </a:p>
          <a:p>
            <a:pPr marL="285750" indent="-285750">
              <a:buFontTx/>
              <a:buChar char="-"/>
            </a:pPr>
            <a:r>
              <a:rPr lang="fr-FR" dirty="0">
                <a:latin typeface="Georgia" panose="02040502050405020303" pitchFamily="18" charset="0"/>
              </a:rPr>
              <a:t>France </a:t>
            </a:r>
          </a:p>
          <a:p>
            <a:pPr marL="285750" indent="-285750">
              <a:buFontTx/>
              <a:buChar char="-"/>
            </a:pPr>
            <a:r>
              <a:rPr lang="fr-FR" dirty="0">
                <a:latin typeface="Georgia" panose="02040502050405020303" pitchFamily="18" charset="0"/>
              </a:rPr>
              <a:t>Espagne</a:t>
            </a:r>
          </a:p>
          <a:p>
            <a:pPr marL="285750" indent="-285750">
              <a:buFontTx/>
              <a:buChar char="-"/>
            </a:pPr>
            <a:r>
              <a:rPr lang="fr-FR" dirty="0" err="1">
                <a:latin typeface="Georgia" panose="02040502050405020303" pitchFamily="18" charset="0"/>
              </a:rPr>
              <a:t>POrtugal</a:t>
            </a:r>
            <a:endParaRPr lang="fr-FR" dirty="0">
              <a:latin typeface="Georgia" panose="02040502050405020303" pitchFamily="18" charset="0"/>
            </a:endParaRPr>
          </a:p>
          <a:p>
            <a:pPr marL="285750" indent="-285750">
              <a:buFontTx/>
              <a:buChar char="-"/>
            </a:pPr>
            <a:r>
              <a:rPr lang="fr-FR" dirty="0">
                <a:latin typeface="Georgia" panose="02040502050405020303" pitchFamily="18" charset="0"/>
              </a:rPr>
              <a:t>Grèce</a:t>
            </a:r>
          </a:p>
          <a:p>
            <a:pPr marL="285750" indent="-285750">
              <a:buFontTx/>
              <a:buChar char="-"/>
            </a:pPr>
            <a:r>
              <a:rPr lang="fr-FR" dirty="0">
                <a:latin typeface="Georgia" panose="02040502050405020303" pitchFamily="18" charset="0"/>
              </a:rPr>
              <a:t>….</a:t>
            </a:r>
          </a:p>
        </p:txBody>
      </p:sp>
      <p:pic>
        <p:nvPicPr>
          <p:cNvPr id="12290" name="Picture 2" descr="Feux de forêt : les incendies de l'été 2023 seront-ils pires qu'en 2022 ?">
            <a:extLst>
              <a:ext uri="{FF2B5EF4-FFF2-40B4-BE49-F238E27FC236}">
                <a16:creationId xmlns:a16="http://schemas.microsoft.com/office/drawing/2014/main" id="{D714DC0B-3B52-4B7A-8EA5-4C4955AC6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2122">
            <a:off x="5220072" y="92044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L'Europe n'a jamais autant brûlé que cet été - Le Temps">
            <a:extLst>
              <a:ext uri="{FF2B5EF4-FFF2-40B4-BE49-F238E27FC236}">
                <a16:creationId xmlns:a16="http://schemas.microsoft.com/office/drawing/2014/main" id="{C8195545-0C11-497D-88B0-2078D7ECF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7" y="4293096"/>
            <a:ext cx="4010025" cy="225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D277F52-0899-30CA-67E2-2AA9AF306A68}"/>
              </a:ext>
            </a:extLst>
          </p:cNvPr>
          <p:cNvSpPr txBox="1"/>
          <p:nvPr/>
        </p:nvSpPr>
        <p:spPr>
          <a:xfrm>
            <a:off x="251570" y="805903"/>
            <a:ext cx="2448272" cy="2031325"/>
          </a:xfrm>
          <a:prstGeom prst="rect">
            <a:avLst/>
          </a:prstGeom>
          <a:solidFill>
            <a:srgbClr val="C00000"/>
          </a:solidFill>
        </p:spPr>
        <p:txBody>
          <a:bodyPr wrap="square">
            <a:spAutoFit/>
          </a:bodyPr>
          <a:lstStyle/>
          <a:p>
            <a:r>
              <a:rPr lang="fr-FR" b="1" i="0" dirty="0">
                <a:solidFill>
                  <a:schemeClr val="bg1"/>
                </a:solidFill>
                <a:effectLst/>
              </a:rPr>
              <a:t>Violent séisme en Afghanistan, ce dimanche  : au moins 1400 morts</a:t>
            </a:r>
          </a:p>
          <a:p>
            <a:pPr algn="ctr"/>
            <a:r>
              <a:rPr lang="fr-FR" b="1" dirty="0">
                <a:highlight>
                  <a:srgbClr val="FFFF00"/>
                </a:highlight>
              </a:rPr>
              <a:t>l’ONU alerte sur l’ampleur de la catastrophe</a:t>
            </a:r>
          </a:p>
        </p:txBody>
      </p:sp>
      <p:pic>
        <p:nvPicPr>
          <p:cNvPr id="4" name="Image 3">
            <a:extLst>
              <a:ext uri="{FF2B5EF4-FFF2-40B4-BE49-F238E27FC236}">
                <a16:creationId xmlns:a16="http://schemas.microsoft.com/office/drawing/2014/main" id="{DB5E4794-1BCA-41B2-87FD-3EF775995BEB}"/>
              </a:ext>
            </a:extLst>
          </p:cNvPr>
          <p:cNvPicPr>
            <a:picLocks noChangeAspect="1"/>
          </p:cNvPicPr>
          <p:nvPr/>
        </p:nvPicPr>
        <p:blipFill>
          <a:blip r:embed="rId2"/>
          <a:stretch>
            <a:fillRect/>
          </a:stretch>
        </p:blipFill>
        <p:spPr>
          <a:xfrm>
            <a:off x="2730277" y="286003"/>
            <a:ext cx="6264183" cy="3071126"/>
          </a:xfrm>
          <a:prstGeom prst="rect">
            <a:avLst/>
          </a:prstGeom>
        </p:spPr>
      </p:pic>
      <p:sp>
        <p:nvSpPr>
          <p:cNvPr id="8" name="ZoneTexte 7">
            <a:extLst>
              <a:ext uri="{FF2B5EF4-FFF2-40B4-BE49-F238E27FC236}">
                <a16:creationId xmlns:a16="http://schemas.microsoft.com/office/drawing/2014/main" id="{2F881001-43EB-4979-B572-836663AC6B6F}"/>
              </a:ext>
            </a:extLst>
          </p:cNvPr>
          <p:cNvSpPr txBox="1"/>
          <p:nvPr/>
        </p:nvSpPr>
        <p:spPr>
          <a:xfrm>
            <a:off x="4499992" y="4221088"/>
            <a:ext cx="3528392" cy="646331"/>
          </a:xfrm>
          <a:prstGeom prst="rect">
            <a:avLst/>
          </a:prstGeom>
          <a:solidFill>
            <a:srgbClr val="C00000"/>
          </a:solidFill>
        </p:spPr>
        <p:txBody>
          <a:bodyPr wrap="square">
            <a:spAutoFit/>
          </a:bodyPr>
          <a:lstStyle/>
          <a:p>
            <a:r>
              <a:rPr lang="fr-FR" b="1" i="0" dirty="0">
                <a:solidFill>
                  <a:schemeClr val="bg1"/>
                </a:solidFill>
                <a:effectLst/>
                <a:latin typeface="+mj-lt"/>
              </a:rPr>
              <a:t>Un deuxième séisme, de magnitude 5,2, ce mardi</a:t>
            </a:r>
            <a:endParaRPr lang="fr-FR" b="1" dirty="0">
              <a:solidFill>
                <a:schemeClr val="bg1"/>
              </a:solidFill>
              <a:latin typeface="+mj-lt"/>
            </a:endParaRPr>
          </a:p>
        </p:txBody>
      </p:sp>
    </p:spTree>
    <p:extLst>
      <p:ext uri="{BB962C8B-B14F-4D97-AF65-F5344CB8AC3E}">
        <p14:creationId xmlns:p14="http://schemas.microsoft.com/office/powerpoint/2010/main" val="26833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pe | La CGT – Daumé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36" y="605060"/>
            <a:ext cx="2525512" cy="25707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5452875" y="3682240"/>
            <a:ext cx="1514687" cy="1350357"/>
          </a:xfrm>
          <a:prstGeom prst="rect">
            <a:avLst/>
          </a:prstGeom>
        </p:spPr>
      </p:pic>
      <p:pic>
        <p:nvPicPr>
          <p:cNvPr id="5" name="Image 4"/>
          <p:cNvPicPr>
            <a:picLocks noChangeAspect="1"/>
          </p:cNvPicPr>
          <p:nvPr/>
        </p:nvPicPr>
        <p:blipFill>
          <a:blip r:embed="rId4"/>
          <a:stretch>
            <a:fillRect/>
          </a:stretch>
        </p:blipFill>
        <p:spPr>
          <a:xfrm>
            <a:off x="5232511" y="2919142"/>
            <a:ext cx="2125681" cy="691109"/>
          </a:xfrm>
          <a:prstGeom prst="rect">
            <a:avLst/>
          </a:prstGeom>
        </p:spPr>
      </p:pic>
      <p:pic>
        <p:nvPicPr>
          <p:cNvPr id="6" name="Image 5"/>
          <p:cNvPicPr>
            <a:picLocks noChangeAspect="1"/>
          </p:cNvPicPr>
          <p:nvPr/>
        </p:nvPicPr>
        <p:blipFill>
          <a:blip r:embed="rId5"/>
          <a:stretch>
            <a:fillRect/>
          </a:stretch>
        </p:blipFill>
        <p:spPr>
          <a:xfrm>
            <a:off x="554190" y="3410740"/>
            <a:ext cx="2629267" cy="543001"/>
          </a:xfrm>
          <a:prstGeom prst="rect">
            <a:avLst/>
          </a:prstGeom>
        </p:spPr>
      </p:pic>
      <p:pic>
        <p:nvPicPr>
          <p:cNvPr id="1026" name="Picture 2" descr="JCALL » Alain Rozenkier de JCall France participe à un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4747" y="2919142"/>
            <a:ext cx="1786838" cy="178683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5D56578B-84C3-6B0E-2200-D3CC17013AB8}"/>
              </a:ext>
            </a:extLst>
          </p:cNvPr>
          <p:cNvSpPr txBox="1"/>
          <p:nvPr/>
        </p:nvSpPr>
        <p:spPr>
          <a:xfrm>
            <a:off x="2761031" y="1628800"/>
            <a:ext cx="1728192"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800" b="1" dirty="0"/>
              <a:t>SOURCES</a:t>
            </a:r>
          </a:p>
        </p:txBody>
      </p:sp>
      <p:pic>
        <p:nvPicPr>
          <p:cNvPr id="9" name="Picture 2">
            <a:extLst>
              <a:ext uri="{FF2B5EF4-FFF2-40B4-BE49-F238E27FC236}">
                <a16:creationId xmlns:a16="http://schemas.microsoft.com/office/drawing/2014/main" id="{FD90FB7C-7542-7004-B52F-4805643E5F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8115" y="4110191"/>
            <a:ext cx="14573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BBF60E-A6D2-7AC1-D241-7AAC8468AF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2029" y="3355624"/>
            <a:ext cx="1350357" cy="1350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610C998-1408-083C-1708-0525AD8BE5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672" y="4930755"/>
            <a:ext cx="2005455" cy="112724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3BA476AB-7D6C-D1CE-CE33-35C79C155D71}"/>
              </a:ext>
            </a:extLst>
          </p:cNvPr>
          <p:cNvPicPr>
            <a:picLocks noChangeAspect="1"/>
          </p:cNvPicPr>
          <p:nvPr/>
        </p:nvPicPr>
        <p:blipFill>
          <a:blip r:embed="rId10"/>
          <a:stretch>
            <a:fillRect/>
          </a:stretch>
        </p:blipFill>
        <p:spPr>
          <a:xfrm>
            <a:off x="6487001" y="1736517"/>
            <a:ext cx="2010056" cy="1019317"/>
          </a:xfrm>
          <a:prstGeom prst="rect">
            <a:avLst/>
          </a:prstGeom>
        </p:spPr>
      </p:pic>
      <p:sp>
        <p:nvSpPr>
          <p:cNvPr id="10" name="ZoneTexte 9">
            <a:extLst>
              <a:ext uri="{FF2B5EF4-FFF2-40B4-BE49-F238E27FC236}">
                <a16:creationId xmlns:a16="http://schemas.microsoft.com/office/drawing/2014/main" id="{D1529089-0472-0119-648A-94324E789A7C}"/>
              </a:ext>
            </a:extLst>
          </p:cNvPr>
          <p:cNvSpPr txBox="1"/>
          <p:nvPr/>
        </p:nvSpPr>
        <p:spPr>
          <a:xfrm>
            <a:off x="5414775" y="5803435"/>
            <a:ext cx="4572000" cy="646331"/>
          </a:xfrm>
          <a:prstGeom prst="rect">
            <a:avLst/>
          </a:prstGeom>
          <a:noFill/>
        </p:spPr>
        <p:txBody>
          <a:bodyPr wrap="square">
            <a:spAutoFit/>
          </a:bodyPr>
          <a:lstStyle/>
          <a:p>
            <a:r>
              <a:rPr lang="fr-FR" dirty="0">
                <a:hlinkClick r:id="rId11"/>
              </a:rPr>
              <a:t>https://www.merelefort.com/</a:t>
            </a:r>
            <a:endParaRPr lang="fr-FR" dirty="0"/>
          </a:p>
          <a:p>
            <a:endParaRPr lang="fr-FR" dirty="0"/>
          </a:p>
        </p:txBody>
      </p:sp>
      <p:sp>
        <p:nvSpPr>
          <p:cNvPr id="2" name="ZoneTexte 1">
            <a:extLst>
              <a:ext uri="{FF2B5EF4-FFF2-40B4-BE49-F238E27FC236}">
                <a16:creationId xmlns:a16="http://schemas.microsoft.com/office/drawing/2014/main" id="{D2078AEB-A0A5-4521-9514-A235DE38DC49}"/>
              </a:ext>
            </a:extLst>
          </p:cNvPr>
          <p:cNvSpPr txBox="1"/>
          <p:nvPr/>
        </p:nvSpPr>
        <p:spPr>
          <a:xfrm>
            <a:off x="1118115" y="6058004"/>
            <a:ext cx="3152271" cy="369332"/>
          </a:xfrm>
          <a:prstGeom prst="rect">
            <a:avLst/>
          </a:prstGeom>
          <a:noFill/>
        </p:spPr>
        <p:txBody>
          <a:bodyPr wrap="square" rtlCol="0">
            <a:spAutoFit/>
          </a:bodyPr>
          <a:lstStyle/>
          <a:p>
            <a:r>
              <a:rPr lang="fr-FR" dirty="0"/>
              <a:t>Abonnez vous à la newsletter</a:t>
            </a:r>
          </a:p>
        </p:txBody>
      </p:sp>
    </p:spTree>
    <p:extLst>
      <p:ext uri="{BB962C8B-B14F-4D97-AF65-F5344CB8AC3E}">
        <p14:creationId xmlns:p14="http://schemas.microsoft.com/office/powerpoint/2010/main" val="224347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2216C1-0772-492C-91CA-0C63189E9479}"/>
              </a:ext>
            </a:extLst>
          </p:cNvPr>
          <p:cNvSpPr txBox="1"/>
          <p:nvPr/>
        </p:nvSpPr>
        <p:spPr>
          <a:xfrm>
            <a:off x="323528" y="764704"/>
            <a:ext cx="1872208"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800" b="1" dirty="0"/>
              <a:t>NATIONAL</a:t>
            </a:r>
          </a:p>
        </p:txBody>
      </p:sp>
      <p:sp>
        <p:nvSpPr>
          <p:cNvPr id="4" name="ZoneTexte 3">
            <a:extLst>
              <a:ext uri="{FF2B5EF4-FFF2-40B4-BE49-F238E27FC236}">
                <a16:creationId xmlns:a16="http://schemas.microsoft.com/office/drawing/2014/main" id="{FE2BA24B-B115-4DBC-B889-396A26B08695}"/>
              </a:ext>
            </a:extLst>
          </p:cNvPr>
          <p:cNvSpPr txBox="1"/>
          <p:nvPr/>
        </p:nvSpPr>
        <p:spPr>
          <a:xfrm>
            <a:off x="323528" y="3717032"/>
            <a:ext cx="6606480" cy="1200329"/>
          </a:xfrm>
          <a:prstGeom prst="rect">
            <a:avLst/>
          </a:prstGeom>
          <a:noFill/>
        </p:spPr>
        <p:txBody>
          <a:bodyPr wrap="square">
            <a:spAutoFit/>
          </a:bodyPr>
          <a:lstStyle/>
          <a:p>
            <a:pPr marL="285750" indent="-285750">
              <a:buFontTx/>
              <a:buChar char="-"/>
            </a:pPr>
            <a:r>
              <a:rPr lang="fr-FR" b="0" i="0" dirty="0">
                <a:solidFill>
                  <a:srgbClr val="454545"/>
                </a:solidFill>
                <a:effectLst/>
                <a:latin typeface="Georgia" panose="02040502050405020303" pitchFamily="18" charset="0"/>
              </a:rPr>
              <a:t>Annonce faite par le président français, Emmanuel Macron,</a:t>
            </a:r>
          </a:p>
          <a:p>
            <a:pPr marL="285750" indent="-285750">
              <a:buFontTx/>
              <a:buChar char="-"/>
            </a:pPr>
            <a:r>
              <a:rPr lang="fr-FR" b="0" i="0" dirty="0">
                <a:solidFill>
                  <a:srgbClr val="454545"/>
                </a:solidFill>
                <a:effectLst/>
                <a:latin typeface="Georgia" panose="02040502050405020303" pitchFamily="18" charset="0"/>
              </a:rPr>
              <a:t>suscite de nombreuses réactions:  </a:t>
            </a:r>
          </a:p>
          <a:p>
            <a:pPr marL="742950" lvl="1" indent="-285750">
              <a:buFontTx/>
              <a:buChar char="-"/>
            </a:pPr>
            <a:r>
              <a:rPr lang="fr-FR" b="0" i="0" dirty="0">
                <a:solidFill>
                  <a:srgbClr val="454545"/>
                </a:solidFill>
                <a:effectLst/>
                <a:latin typeface="Georgia" panose="02040502050405020303" pitchFamily="18" charset="0"/>
              </a:rPr>
              <a:t>condamnée par Israël, </a:t>
            </a:r>
            <a:endParaRPr lang="fr-FR" dirty="0">
              <a:solidFill>
                <a:srgbClr val="454545"/>
              </a:solidFill>
              <a:latin typeface="Georgia" panose="02040502050405020303" pitchFamily="18" charset="0"/>
            </a:endParaRPr>
          </a:p>
          <a:p>
            <a:pPr marL="742950" lvl="1" indent="-285750">
              <a:buFontTx/>
              <a:buChar char="-"/>
            </a:pPr>
            <a:r>
              <a:rPr lang="fr-FR" b="0" i="0" dirty="0">
                <a:solidFill>
                  <a:srgbClr val="454545"/>
                </a:solidFill>
                <a:effectLst/>
                <a:latin typeface="Georgia" panose="02040502050405020303" pitchFamily="18" charset="0"/>
              </a:rPr>
              <a:t>acclamée par le Hamas, </a:t>
            </a:r>
          </a:p>
        </p:txBody>
      </p:sp>
      <p:sp>
        <p:nvSpPr>
          <p:cNvPr id="6" name="ZoneTexte 5">
            <a:extLst>
              <a:ext uri="{FF2B5EF4-FFF2-40B4-BE49-F238E27FC236}">
                <a16:creationId xmlns:a16="http://schemas.microsoft.com/office/drawing/2014/main" id="{61CA79D2-AF10-4746-AA5E-489416440DFB}"/>
              </a:ext>
            </a:extLst>
          </p:cNvPr>
          <p:cNvSpPr txBox="1"/>
          <p:nvPr/>
        </p:nvSpPr>
        <p:spPr>
          <a:xfrm>
            <a:off x="323528" y="1844824"/>
            <a:ext cx="6048672" cy="369332"/>
          </a:xfrm>
          <a:prstGeom prst="rect">
            <a:avLst/>
          </a:prstGeom>
          <a:solidFill>
            <a:srgbClr val="00B050"/>
          </a:solidFill>
        </p:spPr>
        <p:txBody>
          <a:bodyPr wrap="square">
            <a:spAutoFit/>
          </a:bodyPr>
          <a:lstStyle/>
          <a:p>
            <a:r>
              <a:rPr lang="fr-FR" b="1" i="0" dirty="0">
                <a:solidFill>
                  <a:schemeClr val="bg1"/>
                </a:solidFill>
                <a:effectLst/>
                <a:latin typeface="Arial" panose="020B0604020202020204" pitchFamily="34" charset="0"/>
              </a:rPr>
              <a:t>La France décide de reconnaitre l’Etat de  Palestine</a:t>
            </a:r>
          </a:p>
        </p:txBody>
      </p:sp>
      <p:sp>
        <p:nvSpPr>
          <p:cNvPr id="8" name="ZoneTexte 7">
            <a:extLst>
              <a:ext uri="{FF2B5EF4-FFF2-40B4-BE49-F238E27FC236}">
                <a16:creationId xmlns:a16="http://schemas.microsoft.com/office/drawing/2014/main" id="{DC027633-CC12-4B13-8BDD-BA84286D14FF}"/>
              </a:ext>
            </a:extLst>
          </p:cNvPr>
          <p:cNvSpPr txBox="1"/>
          <p:nvPr/>
        </p:nvSpPr>
        <p:spPr>
          <a:xfrm>
            <a:off x="323528" y="2473072"/>
            <a:ext cx="7272808" cy="923330"/>
          </a:xfrm>
          <a:prstGeom prst="rect">
            <a:avLst/>
          </a:prstGeom>
          <a:noFill/>
        </p:spPr>
        <p:txBody>
          <a:bodyPr wrap="square">
            <a:spAutoFit/>
          </a:bodyPr>
          <a:lstStyle/>
          <a:p>
            <a:r>
              <a:rPr lang="fr-FR" b="0" i="0" dirty="0">
                <a:solidFill>
                  <a:srgbClr val="202020"/>
                </a:solidFill>
                <a:effectLst/>
                <a:latin typeface="Georgia" panose="02040502050405020303" pitchFamily="18" charset="0"/>
              </a:rPr>
              <a:t>Fin juillet, Emmanuel Macron annonce que la France </a:t>
            </a:r>
            <a:r>
              <a:rPr lang="fr-FR" dirty="0">
                <a:solidFill>
                  <a:srgbClr val="202020"/>
                </a:solidFill>
                <a:latin typeface="Georgia" panose="02040502050405020303" pitchFamily="18" charset="0"/>
              </a:rPr>
              <a:t>va</a:t>
            </a:r>
            <a:r>
              <a:rPr lang="fr-FR" b="0" i="0" dirty="0">
                <a:solidFill>
                  <a:srgbClr val="202020"/>
                </a:solidFill>
                <a:effectLst/>
                <a:latin typeface="Georgia" panose="02040502050405020303" pitchFamily="18" charset="0"/>
              </a:rPr>
              <a:t> reconnaître l'Etat de Palestine à l'Assemblée générale de l'ONU, qui se tiendra du 9 au 23 septembre à New York.</a:t>
            </a:r>
            <a:endParaRPr lang="fr-FR" dirty="0">
              <a:latin typeface="Georgia" panose="02040502050405020303" pitchFamily="18" charset="0"/>
            </a:endParaRPr>
          </a:p>
        </p:txBody>
      </p:sp>
      <p:sp>
        <p:nvSpPr>
          <p:cNvPr id="10" name="ZoneTexte 9">
            <a:extLst>
              <a:ext uri="{FF2B5EF4-FFF2-40B4-BE49-F238E27FC236}">
                <a16:creationId xmlns:a16="http://schemas.microsoft.com/office/drawing/2014/main" id="{7540E336-BD93-40C5-82F1-FDCE0D2F41B6}"/>
              </a:ext>
            </a:extLst>
          </p:cNvPr>
          <p:cNvSpPr txBox="1"/>
          <p:nvPr/>
        </p:nvSpPr>
        <p:spPr>
          <a:xfrm>
            <a:off x="4081438" y="5213186"/>
            <a:ext cx="4581524" cy="1200329"/>
          </a:xfrm>
          <a:prstGeom prst="rect">
            <a:avLst/>
          </a:prstGeom>
          <a:noFill/>
        </p:spPr>
        <p:txBody>
          <a:bodyPr wrap="square">
            <a:spAutoFit/>
          </a:bodyPr>
          <a:lstStyle/>
          <a:p>
            <a:pPr fontAlgn="base"/>
            <a:r>
              <a:rPr lang="fr-FR" b="1" dirty="0">
                <a:solidFill>
                  <a:srgbClr val="202020"/>
                </a:solidFill>
                <a:latin typeface="Georgia" panose="02040502050405020303" pitchFamily="18" charset="0"/>
              </a:rPr>
              <a:t>La France, l'Australie, le Canada, le Royaume-Uni et la Belgique reconnaîtront l'Etat de Palestine en septembre 2025</a:t>
            </a:r>
            <a:endParaRPr lang="fr-FR" b="1" i="0" dirty="0">
              <a:solidFill>
                <a:srgbClr val="202020"/>
              </a:solidFill>
              <a:effectLst/>
              <a:latin typeface="Georgia" panose="02040502050405020303" pitchFamily="18" charset="0"/>
            </a:endParaRPr>
          </a:p>
        </p:txBody>
      </p:sp>
      <p:pic>
        <p:nvPicPr>
          <p:cNvPr id="1026" name="Picture 2">
            <a:extLst>
              <a:ext uri="{FF2B5EF4-FFF2-40B4-BE49-F238E27FC236}">
                <a16:creationId xmlns:a16="http://schemas.microsoft.com/office/drawing/2014/main" id="{2B08A5AE-0196-4839-A86C-0132A41E7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633413"/>
            <a:ext cx="5924550" cy="559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764A1DE-676C-A2DE-F743-04B2E255FA2D}"/>
              </a:ext>
            </a:extLst>
          </p:cNvPr>
          <p:cNvSpPr txBox="1"/>
          <p:nvPr/>
        </p:nvSpPr>
        <p:spPr>
          <a:xfrm>
            <a:off x="467544" y="2348880"/>
            <a:ext cx="4824536" cy="369332"/>
          </a:xfrm>
          <a:prstGeom prst="rect">
            <a:avLst/>
          </a:prstGeom>
          <a:solidFill>
            <a:srgbClr val="00B050"/>
          </a:solidFill>
          <a:ln>
            <a:solidFill>
              <a:srgbClr val="00B050"/>
            </a:solidFill>
          </a:ln>
        </p:spPr>
        <p:txBody>
          <a:bodyPr wrap="square">
            <a:spAutoFit/>
          </a:bodyPr>
          <a:lstStyle/>
          <a:p>
            <a:r>
              <a:rPr lang="fr-FR" b="1" i="0" dirty="0">
                <a:solidFill>
                  <a:schemeClr val="bg1"/>
                </a:solidFill>
                <a:effectLst/>
                <a:latin typeface="Georgia" panose="02040502050405020303" pitchFamily="18" charset="0"/>
              </a:rPr>
              <a:t>Relations Franco-israéliennes tendues</a:t>
            </a:r>
          </a:p>
        </p:txBody>
      </p:sp>
      <p:sp>
        <p:nvSpPr>
          <p:cNvPr id="7" name="ZoneTexte 6">
            <a:extLst>
              <a:ext uri="{FF2B5EF4-FFF2-40B4-BE49-F238E27FC236}">
                <a16:creationId xmlns:a16="http://schemas.microsoft.com/office/drawing/2014/main" id="{DD554E3F-8FA8-4297-A01D-D679C086C229}"/>
              </a:ext>
            </a:extLst>
          </p:cNvPr>
          <p:cNvSpPr txBox="1"/>
          <p:nvPr/>
        </p:nvSpPr>
        <p:spPr>
          <a:xfrm>
            <a:off x="1331640" y="2852936"/>
            <a:ext cx="6984776" cy="1477328"/>
          </a:xfrm>
          <a:prstGeom prst="rect">
            <a:avLst/>
          </a:prstGeom>
          <a:noFill/>
        </p:spPr>
        <p:txBody>
          <a:bodyPr wrap="square">
            <a:spAutoFit/>
          </a:bodyPr>
          <a:lstStyle/>
          <a:p>
            <a:pPr algn="l" fontAlgn="auto"/>
            <a:r>
              <a:rPr lang="fr-FR" b="1" i="0" dirty="0">
                <a:solidFill>
                  <a:srgbClr val="111111"/>
                </a:solidFill>
                <a:effectLst/>
                <a:latin typeface="Fira Sans" panose="020B0503050000020004" pitchFamily="34" charset="0"/>
              </a:rPr>
              <a:t>19 aout : Lettre “cinglante” de  Benyamin </a:t>
            </a:r>
            <a:r>
              <a:rPr lang="fr-FR" b="1" i="0" dirty="0" err="1">
                <a:solidFill>
                  <a:srgbClr val="111111"/>
                </a:solidFill>
                <a:effectLst/>
                <a:latin typeface="Fira Sans" panose="020B0503050000020004" pitchFamily="34" charset="0"/>
              </a:rPr>
              <a:t>Nétanyahou</a:t>
            </a:r>
            <a:r>
              <a:rPr lang="fr-FR" b="1" i="0" dirty="0">
                <a:solidFill>
                  <a:srgbClr val="111111"/>
                </a:solidFill>
                <a:effectLst/>
                <a:latin typeface="Fira Sans" panose="020B0503050000020004" pitchFamily="34" charset="0"/>
              </a:rPr>
              <a:t> rendue publique dans laquelle il accuse Emmanuel Macron de nourrir l’antisémitisme</a:t>
            </a:r>
          </a:p>
          <a:p>
            <a:pPr algn="l" fontAlgn="auto"/>
            <a:r>
              <a:rPr lang="fr-FR" b="0" i="0" dirty="0">
                <a:solidFill>
                  <a:srgbClr val="111111"/>
                </a:solidFill>
                <a:effectLst/>
                <a:latin typeface="Literata"/>
              </a:rPr>
              <a:t>Le Premier ministre israélien accuse le président français de nourrir la haine contre les Juifs avec son intention de reconnaître l’État palestinien</a:t>
            </a:r>
          </a:p>
        </p:txBody>
      </p:sp>
      <p:sp>
        <p:nvSpPr>
          <p:cNvPr id="10" name="ZoneTexte 9">
            <a:extLst>
              <a:ext uri="{FF2B5EF4-FFF2-40B4-BE49-F238E27FC236}">
                <a16:creationId xmlns:a16="http://schemas.microsoft.com/office/drawing/2014/main" id="{B6F6022D-F0F0-42B4-980D-0809FB0C48F2}"/>
              </a:ext>
            </a:extLst>
          </p:cNvPr>
          <p:cNvSpPr txBox="1"/>
          <p:nvPr/>
        </p:nvSpPr>
        <p:spPr>
          <a:xfrm>
            <a:off x="1403648" y="4581128"/>
            <a:ext cx="7848872" cy="1754326"/>
          </a:xfrm>
          <a:prstGeom prst="rect">
            <a:avLst/>
          </a:prstGeom>
          <a:noFill/>
        </p:spPr>
        <p:txBody>
          <a:bodyPr wrap="square">
            <a:spAutoFit/>
          </a:bodyPr>
          <a:lstStyle/>
          <a:p>
            <a:pPr algn="l" fontAlgn="auto"/>
            <a:r>
              <a:rPr lang="fr-FR" b="1" i="0" dirty="0">
                <a:solidFill>
                  <a:srgbClr val="111111"/>
                </a:solidFill>
                <a:effectLst/>
                <a:latin typeface="Fira Sans" panose="020B0503050000020004" pitchFamily="34" charset="0"/>
              </a:rPr>
              <a:t>27 aout : réplique “tranchante” de Macron à </a:t>
            </a:r>
            <a:r>
              <a:rPr lang="fr-FR" b="1" i="0" dirty="0" err="1">
                <a:solidFill>
                  <a:srgbClr val="111111"/>
                </a:solidFill>
                <a:effectLst/>
                <a:latin typeface="Fira Sans" panose="020B0503050000020004" pitchFamily="34" charset="0"/>
              </a:rPr>
              <a:t>Nétanyahou</a:t>
            </a:r>
            <a:endParaRPr lang="fr-FR" b="1" i="0" dirty="0">
              <a:solidFill>
                <a:srgbClr val="111111"/>
              </a:solidFill>
              <a:effectLst/>
              <a:latin typeface="Fira Sans" panose="020B0503050000020004" pitchFamily="34" charset="0"/>
            </a:endParaRPr>
          </a:p>
          <a:p>
            <a:pPr algn="l" fontAlgn="auto"/>
            <a:r>
              <a:rPr lang="fr-FR" b="0" i="0" dirty="0">
                <a:solidFill>
                  <a:srgbClr val="111111"/>
                </a:solidFill>
                <a:effectLst/>
                <a:latin typeface="Literata"/>
              </a:rPr>
              <a:t>Réponse aux récentes accusations de Benyamin </a:t>
            </a:r>
            <a:r>
              <a:rPr lang="fr-FR" b="0" i="0" dirty="0" err="1">
                <a:solidFill>
                  <a:srgbClr val="111111"/>
                </a:solidFill>
                <a:effectLst/>
                <a:latin typeface="Literata"/>
              </a:rPr>
              <a:t>Nétanyahou</a:t>
            </a:r>
            <a:r>
              <a:rPr lang="fr-FR" b="0" i="0" dirty="0">
                <a:solidFill>
                  <a:srgbClr val="111111"/>
                </a:solidFill>
                <a:effectLst/>
                <a:latin typeface="Literata"/>
              </a:rPr>
              <a:t> selon lesquelles la reconnaissance par la France de l’État palestinien allait “</a:t>
            </a:r>
            <a:r>
              <a:rPr lang="fr-FR" b="0" i="1" dirty="0">
                <a:solidFill>
                  <a:srgbClr val="111111"/>
                </a:solidFill>
                <a:effectLst/>
                <a:latin typeface="Literata"/>
              </a:rPr>
              <a:t>alimenter le feu de l’antisémitisme”.</a:t>
            </a:r>
            <a:r>
              <a:rPr lang="fr-FR" b="0" i="0" dirty="0">
                <a:solidFill>
                  <a:srgbClr val="111111"/>
                </a:solidFill>
                <a:effectLst/>
                <a:latin typeface="Literata"/>
              </a:rPr>
              <a:t> </a:t>
            </a:r>
          </a:p>
          <a:p>
            <a:pPr algn="l" fontAlgn="auto"/>
            <a:r>
              <a:rPr lang="fr-FR" b="0" i="0" dirty="0">
                <a:solidFill>
                  <a:srgbClr val="111111"/>
                </a:solidFill>
                <a:effectLst/>
                <a:latin typeface="Literata"/>
              </a:rPr>
              <a:t>C’est une “</a:t>
            </a:r>
            <a:r>
              <a:rPr lang="fr-FR" b="0" i="1" dirty="0">
                <a:solidFill>
                  <a:srgbClr val="111111"/>
                </a:solidFill>
                <a:effectLst/>
                <a:latin typeface="Literata"/>
              </a:rPr>
              <a:t>offense à la France tout entière</a:t>
            </a:r>
            <a:r>
              <a:rPr lang="fr-FR" b="0" i="0" dirty="0">
                <a:solidFill>
                  <a:srgbClr val="111111"/>
                </a:solidFill>
                <a:effectLst/>
                <a:latin typeface="Literata"/>
              </a:rPr>
              <a:t>”, déclare-t-il dans une lettre rendue publique mardi.</a:t>
            </a:r>
          </a:p>
        </p:txBody>
      </p:sp>
    </p:spTree>
    <p:extLst>
      <p:ext uri="{BB962C8B-B14F-4D97-AF65-F5344CB8AC3E}">
        <p14:creationId xmlns:p14="http://schemas.microsoft.com/office/powerpoint/2010/main" val="230186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6067077-C721-D2B8-775F-3268A8E65B3C}"/>
              </a:ext>
            </a:extLst>
          </p:cNvPr>
          <p:cNvSpPr txBox="1"/>
          <p:nvPr/>
        </p:nvSpPr>
        <p:spPr>
          <a:xfrm>
            <a:off x="395536" y="1916832"/>
            <a:ext cx="8028384" cy="1200329"/>
          </a:xfrm>
          <a:prstGeom prst="rect">
            <a:avLst/>
          </a:prstGeom>
          <a:solidFill>
            <a:schemeClr val="accent3">
              <a:lumMod val="40000"/>
              <a:lumOff val="60000"/>
            </a:schemeClr>
          </a:solidFill>
        </p:spPr>
        <p:txBody>
          <a:bodyPr wrap="square">
            <a:spAutoFit/>
          </a:bodyPr>
          <a:lstStyle/>
          <a:p>
            <a:r>
              <a:rPr lang="fr-FR"/>
              <a:t>Le Premier ministre, François Bayrou, va engager la responsabilité de son gouvernement lors d'un vote de confiance de l'Assemblée nationale sur l'état des finances publiques et l'ampleur de l'effort à accomplir en 2026, lundi 8 septembre, avec la très forte probabilité d'être renversé.</a:t>
            </a:r>
            <a:endParaRPr lang="fr-FR" dirty="0"/>
          </a:p>
        </p:txBody>
      </p:sp>
      <p:sp>
        <p:nvSpPr>
          <p:cNvPr id="5" name="ZoneTexte 4">
            <a:extLst>
              <a:ext uri="{FF2B5EF4-FFF2-40B4-BE49-F238E27FC236}">
                <a16:creationId xmlns:a16="http://schemas.microsoft.com/office/drawing/2014/main" id="{EDAC1FD2-BDA8-AB1A-C6EA-A10292A392A2}"/>
              </a:ext>
            </a:extLst>
          </p:cNvPr>
          <p:cNvSpPr txBox="1"/>
          <p:nvPr/>
        </p:nvSpPr>
        <p:spPr>
          <a:xfrm>
            <a:off x="395536" y="1268760"/>
            <a:ext cx="4479232" cy="400110"/>
          </a:xfrm>
          <a:prstGeom prst="rect">
            <a:avLst/>
          </a:prstGeom>
          <a:solidFill>
            <a:srgbClr val="00B050"/>
          </a:solidFill>
        </p:spPr>
        <p:txBody>
          <a:bodyPr wrap="square">
            <a:spAutoFit/>
          </a:bodyPr>
          <a:lstStyle/>
          <a:p>
            <a:r>
              <a:rPr lang="fr-FR" sz="2000" b="1" dirty="0">
                <a:solidFill>
                  <a:schemeClr val="bg1"/>
                </a:solidFill>
                <a:latin typeface="Calibri" panose="020F0502020204030204" pitchFamily="34" charset="0"/>
                <a:cs typeface="Calibri" panose="020F0502020204030204" pitchFamily="34" charset="0"/>
              </a:rPr>
              <a:t>Vote de confiance  ou de constat ?</a:t>
            </a:r>
          </a:p>
        </p:txBody>
      </p:sp>
      <p:pic>
        <p:nvPicPr>
          <p:cNvPr id="14338" name="Picture 2" descr="Le Premier ministre François Bayrou sur le parvis de Matignon, à Paris, le 13 juin 2025. (THIBAUD MORITZ / AFP)">
            <a:extLst>
              <a:ext uri="{FF2B5EF4-FFF2-40B4-BE49-F238E27FC236}">
                <a16:creationId xmlns:a16="http://schemas.microsoft.com/office/drawing/2014/main" id="{A14448FB-F3C8-490B-BB34-4722DDD0F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35102"/>
            <a:ext cx="41148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60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barn(inVertical)">
                                      <p:cBhvr>
                                        <p:cTn id="1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1E7C7EB-7AD6-D0A8-0269-D84FE5936DF6}"/>
              </a:ext>
            </a:extLst>
          </p:cNvPr>
          <p:cNvSpPr txBox="1"/>
          <p:nvPr/>
        </p:nvSpPr>
        <p:spPr>
          <a:xfrm>
            <a:off x="323528" y="1340768"/>
            <a:ext cx="5832648" cy="707886"/>
          </a:xfrm>
          <a:prstGeom prst="rect">
            <a:avLst/>
          </a:prstGeom>
          <a:solidFill>
            <a:srgbClr val="00B050"/>
          </a:solidFill>
        </p:spPr>
        <p:txBody>
          <a:bodyPr wrap="square">
            <a:spAutoFit/>
          </a:bodyPr>
          <a:lstStyle/>
          <a:p>
            <a:r>
              <a:rPr lang="fr-FR" sz="2000" b="1" dirty="0">
                <a:solidFill>
                  <a:schemeClr val="bg1"/>
                </a:solidFill>
                <a:latin typeface="Calibri" panose="020F0502020204030204" pitchFamily="34" charset="0"/>
                <a:cs typeface="Calibri" panose="020F0502020204030204" pitchFamily="34" charset="0"/>
              </a:rPr>
              <a:t>Belles performances pour les nageurs français aux championnats du monde de Singapour..</a:t>
            </a:r>
          </a:p>
        </p:txBody>
      </p:sp>
      <p:sp>
        <p:nvSpPr>
          <p:cNvPr id="7" name="ZoneTexte 6">
            <a:extLst>
              <a:ext uri="{FF2B5EF4-FFF2-40B4-BE49-F238E27FC236}">
                <a16:creationId xmlns:a16="http://schemas.microsoft.com/office/drawing/2014/main" id="{13B2058B-2855-3A96-9E87-E896F9F3C80C}"/>
              </a:ext>
            </a:extLst>
          </p:cNvPr>
          <p:cNvSpPr txBox="1"/>
          <p:nvPr/>
        </p:nvSpPr>
        <p:spPr>
          <a:xfrm>
            <a:off x="1626196" y="2561071"/>
            <a:ext cx="5832648" cy="923330"/>
          </a:xfrm>
          <a:prstGeom prst="rect">
            <a:avLst/>
          </a:prstGeom>
          <a:solidFill>
            <a:schemeClr val="accent1">
              <a:lumMod val="20000"/>
              <a:lumOff val="80000"/>
            </a:schemeClr>
          </a:solidFill>
        </p:spPr>
        <p:txBody>
          <a:bodyPr wrap="square">
            <a:spAutoFit/>
          </a:bodyPr>
          <a:lstStyle/>
          <a:p>
            <a:pPr marL="285750" indent="-285750">
              <a:buFont typeface="Wingdings" panose="05000000000000000000" pitchFamily="2" charset="2"/>
              <a:buChar char="ü"/>
            </a:pPr>
            <a:r>
              <a:rPr lang="fr-FR" dirty="0">
                <a:latin typeface="Calibri" panose="020F0502020204030204" pitchFamily="34" charset="0"/>
                <a:cs typeface="Calibri" panose="020F0502020204030204" pitchFamily="34" charset="0"/>
              </a:rPr>
              <a:t>Maxime Grousset remporte le 50 mètres papillon, </a:t>
            </a:r>
          </a:p>
          <a:p>
            <a:pPr marL="285750" indent="-285750">
              <a:buFont typeface="Wingdings" panose="05000000000000000000" pitchFamily="2" charset="2"/>
              <a:buChar char="ü"/>
            </a:pPr>
            <a:r>
              <a:rPr lang="fr-FR" dirty="0">
                <a:latin typeface="Calibri" panose="020F0502020204030204" pitchFamily="34" charset="0"/>
                <a:cs typeface="Calibri" panose="020F0502020204030204" pitchFamily="34" charset="0"/>
              </a:rPr>
              <a:t>Léon Marchand remporte le 200 mètres quatre nages en battant le record du monde</a:t>
            </a:r>
            <a:endParaRPr lang="fr-FR" dirty="0"/>
          </a:p>
        </p:txBody>
      </p:sp>
      <p:pic>
        <p:nvPicPr>
          <p:cNvPr id="10242" name="Picture 2" descr="Mondiaux de natation : Maxime Grousset en bronze sur 50m papillon - Le  Parisien">
            <a:extLst>
              <a:ext uri="{FF2B5EF4-FFF2-40B4-BE49-F238E27FC236}">
                <a16:creationId xmlns:a16="http://schemas.microsoft.com/office/drawing/2014/main" id="{0C6E4195-FBA2-4526-AF0A-3ED742034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7415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éon Marchand après son record du monde exceptionnel sur 200m 4 nages : &quot;Ce  matin, on s'est dit que c'était peut-être le bon moment&quot; - Eurosport">
            <a:extLst>
              <a:ext uri="{FF2B5EF4-FFF2-40B4-BE49-F238E27FC236}">
                <a16:creationId xmlns:a16="http://schemas.microsoft.com/office/drawing/2014/main" id="{856552C9-E44E-4965-9F4E-A9059001D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344" y="383526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27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arn(inVertical)">
                                      <p:cBhvr>
                                        <p:cTn id="10" dur="500"/>
                                        <p:tgtEl>
                                          <p:spTgt spid="10242"/>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barn(inVertical)">
                                      <p:cBhvr>
                                        <p:cTn id="13"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4761C6A-6D4F-1872-5F15-F68D400AA27C}"/>
              </a:ext>
            </a:extLst>
          </p:cNvPr>
          <p:cNvSpPr txBox="1"/>
          <p:nvPr/>
        </p:nvSpPr>
        <p:spPr>
          <a:xfrm rot="20532829">
            <a:off x="1602962" y="2679342"/>
            <a:ext cx="5616624"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5400" b="1" dirty="0"/>
              <a:t>Divers et variés</a:t>
            </a:r>
          </a:p>
        </p:txBody>
      </p:sp>
    </p:spTree>
    <p:extLst>
      <p:ext uri="{BB962C8B-B14F-4D97-AF65-F5344CB8AC3E}">
        <p14:creationId xmlns:p14="http://schemas.microsoft.com/office/powerpoint/2010/main" val="212428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D727CD-1FA4-06D9-D10D-7C08C579D615}"/>
              </a:ext>
            </a:extLst>
          </p:cNvPr>
          <p:cNvSpPr txBox="1"/>
          <p:nvPr/>
        </p:nvSpPr>
        <p:spPr>
          <a:xfrm>
            <a:off x="899592" y="1196752"/>
            <a:ext cx="6696744" cy="707886"/>
          </a:xfrm>
          <a:prstGeom prst="rect">
            <a:avLst/>
          </a:prstGeom>
          <a:solidFill>
            <a:srgbClr val="00B050"/>
          </a:solidFill>
        </p:spPr>
        <p:txBody>
          <a:bodyPr wrap="square">
            <a:spAutoFit/>
          </a:bodyPr>
          <a:lstStyle/>
          <a:p>
            <a:pPr algn="l"/>
            <a:r>
              <a:rPr lang="fr-FR" sz="2000" b="1" i="0" dirty="0">
                <a:solidFill>
                  <a:schemeClr val="bg1"/>
                </a:solidFill>
                <a:effectLst/>
              </a:rPr>
              <a:t>Les frères </a:t>
            </a:r>
            <a:r>
              <a:rPr lang="fr-FR" sz="2000" b="1" i="0" dirty="0" err="1">
                <a:solidFill>
                  <a:schemeClr val="bg1"/>
                </a:solidFill>
                <a:effectLst/>
              </a:rPr>
              <a:t>MacLean</a:t>
            </a:r>
            <a:r>
              <a:rPr lang="fr-FR" sz="2000" b="1" i="0" dirty="0">
                <a:solidFill>
                  <a:schemeClr val="bg1"/>
                </a:solidFill>
                <a:effectLst/>
              </a:rPr>
              <a:t> traversent le Pacifique à la rame en un temps record</a:t>
            </a:r>
          </a:p>
        </p:txBody>
      </p:sp>
      <p:sp>
        <p:nvSpPr>
          <p:cNvPr id="5" name="ZoneTexte 4">
            <a:extLst>
              <a:ext uri="{FF2B5EF4-FFF2-40B4-BE49-F238E27FC236}">
                <a16:creationId xmlns:a16="http://schemas.microsoft.com/office/drawing/2014/main" id="{34056715-905A-776C-E46D-2EB44AAD9D5E}"/>
              </a:ext>
            </a:extLst>
          </p:cNvPr>
          <p:cNvSpPr txBox="1"/>
          <p:nvPr/>
        </p:nvSpPr>
        <p:spPr>
          <a:xfrm>
            <a:off x="107504" y="1997839"/>
            <a:ext cx="4716524" cy="3416320"/>
          </a:xfrm>
          <a:prstGeom prst="rect">
            <a:avLst/>
          </a:prstGeom>
          <a:solidFill>
            <a:schemeClr val="accent3">
              <a:lumMod val="20000"/>
              <a:lumOff val="80000"/>
            </a:schemeClr>
          </a:solidFill>
        </p:spPr>
        <p:txBody>
          <a:bodyPr wrap="square">
            <a:spAutoFit/>
          </a:bodyPr>
          <a:lstStyle/>
          <a:p>
            <a:pPr marL="285750" indent="-285750">
              <a:buFont typeface="Wingdings" panose="05000000000000000000" pitchFamily="2" charset="2"/>
              <a:buChar char="ü"/>
            </a:pPr>
            <a:r>
              <a:rPr lang="fr-FR" dirty="0">
                <a:solidFill>
                  <a:srgbClr val="202427"/>
                </a:solidFill>
                <a:latin typeface="Georgia" panose="02040502050405020303" pitchFamily="18" charset="0"/>
              </a:rPr>
              <a:t>Les trois rameurs écossais sont arrivés samedi sur la terre ferme, à Cairns dans le Queensland en Australie, au bout d’une aventure de 139 jours qui les a vus traverser l’océan sans escale et sans assistance à bord d’un dériveur en carbone.</a:t>
            </a:r>
          </a:p>
          <a:p>
            <a:pPr marL="285750" indent="-285750">
              <a:buFont typeface="Wingdings" panose="05000000000000000000" pitchFamily="2" charset="2"/>
              <a:buChar char="ü"/>
            </a:pPr>
            <a:r>
              <a:rPr lang="fr-FR" dirty="0">
                <a:solidFill>
                  <a:srgbClr val="202427"/>
                </a:solidFill>
                <a:latin typeface="Georgia" panose="02040502050405020303" pitchFamily="18" charset="0"/>
              </a:rPr>
              <a:t>Partis de Lima au Pérou, les rameurs ont parcouru en 139 jours “14 000 kilomètres”, « devenant ainsi la première équipe à réussir la traversée complète entre l’Amérique du Sud et l’Australie</a:t>
            </a:r>
            <a:endParaRPr lang="fr-FR" b="0" i="0" dirty="0">
              <a:solidFill>
                <a:srgbClr val="202427"/>
              </a:solidFill>
              <a:effectLst/>
              <a:latin typeface="Georgia" panose="02040502050405020303" pitchFamily="18" charset="0"/>
            </a:endParaRPr>
          </a:p>
        </p:txBody>
      </p:sp>
      <p:pic>
        <p:nvPicPr>
          <p:cNvPr id="4" name="Image 3">
            <a:extLst>
              <a:ext uri="{FF2B5EF4-FFF2-40B4-BE49-F238E27FC236}">
                <a16:creationId xmlns:a16="http://schemas.microsoft.com/office/drawing/2014/main" id="{03D3676E-9D27-4317-AD99-024669CD2665}"/>
              </a:ext>
            </a:extLst>
          </p:cNvPr>
          <p:cNvPicPr>
            <a:picLocks noChangeAspect="1"/>
          </p:cNvPicPr>
          <p:nvPr/>
        </p:nvPicPr>
        <p:blipFill>
          <a:blip r:embed="rId2"/>
          <a:stretch>
            <a:fillRect/>
          </a:stretch>
        </p:blipFill>
        <p:spPr>
          <a:xfrm>
            <a:off x="4824028" y="2448548"/>
            <a:ext cx="4173409" cy="2517391"/>
          </a:xfrm>
          <a:prstGeom prst="rect">
            <a:avLst/>
          </a:prstGeom>
        </p:spPr>
      </p:pic>
    </p:spTree>
    <p:extLst>
      <p:ext uri="{BB962C8B-B14F-4D97-AF65-F5344CB8AC3E}">
        <p14:creationId xmlns:p14="http://schemas.microsoft.com/office/powerpoint/2010/main" val="25888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8690B07-BA27-E7F2-4CA1-473E0CBDBC06}"/>
              </a:ext>
            </a:extLst>
          </p:cNvPr>
          <p:cNvSpPr txBox="1"/>
          <p:nvPr/>
        </p:nvSpPr>
        <p:spPr>
          <a:xfrm>
            <a:off x="899592" y="1556792"/>
            <a:ext cx="2736304"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800" b="1" dirty="0"/>
              <a:t>SOMMAIRE</a:t>
            </a:r>
          </a:p>
        </p:txBody>
      </p:sp>
      <p:sp>
        <p:nvSpPr>
          <p:cNvPr id="5" name="ZoneTexte 4">
            <a:extLst>
              <a:ext uri="{FF2B5EF4-FFF2-40B4-BE49-F238E27FC236}">
                <a16:creationId xmlns:a16="http://schemas.microsoft.com/office/drawing/2014/main" id="{D8432D72-900C-34D6-FFD9-E3C6D54FFAD7}"/>
              </a:ext>
            </a:extLst>
          </p:cNvPr>
          <p:cNvSpPr txBox="1"/>
          <p:nvPr/>
        </p:nvSpPr>
        <p:spPr>
          <a:xfrm>
            <a:off x="1259632" y="2708920"/>
            <a:ext cx="4680520" cy="461665"/>
          </a:xfrm>
          <a:prstGeom prst="rect">
            <a:avLst/>
          </a:prstGeom>
          <a:noFill/>
        </p:spPr>
        <p:txBody>
          <a:bodyPr wrap="square" rtlCol="0">
            <a:spAutoFit/>
          </a:bodyPr>
          <a:lstStyle/>
          <a:p>
            <a:pPr marL="342900" indent="-342900">
              <a:buFont typeface="Wingdings" panose="05000000000000000000" pitchFamily="2" charset="2"/>
              <a:buChar char="ü"/>
            </a:pPr>
            <a:r>
              <a:rPr lang="fr-FR" sz="2400" dirty="0">
                <a:solidFill>
                  <a:srgbClr val="00B050"/>
                </a:solidFill>
                <a:latin typeface="Berlin Sans FB" panose="020E0602020502020306" pitchFamily="34" charset="0"/>
              </a:rPr>
              <a:t>Actualités internationales</a:t>
            </a:r>
          </a:p>
        </p:txBody>
      </p:sp>
      <p:sp>
        <p:nvSpPr>
          <p:cNvPr id="6" name="ZoneTexte 5">
            <a:extLst>
              <a:ext uri="{FF2B5EF4-FFF2-40B4-BE49-F238E27FC236}">
                <a16:creationId xmlns:a16="http://schemas.microsoft.com/office/drawing/2014/main" id="{6C90140E-C669-3C63-D255-058B91D940A7}"/>
              </a:ext>
            </a:extLst>
          </p:cNvPr>
          <p:cNvSpPr txBox="1"/>
          <p:nvPr/>
        </p:nvSpPr>
        <p:spPr>
          <a:xfrm>
            <a:off x="1979712" y="3568660"/>
            <a:ext cx="4680520" cy="461665"/>
          </a:xfrm>
          <a:prstGeom prst="rect">
            <a:avLst/>
          </a:prstGeom>
          <a:noFill/>
        </p:spPr>
        <p:txBody>
          <a:bodyPr wrap="square" rtlCol="0">
            <a:spAutoFit/>
          </a:bodyPr>
          <a:lstStyle/>
          <a:p>
            <a:pPr marL="342900" indent="-342900">
              <a:buFont typeface="Wingdings" panose="05000000000000000000" pitchFamily="2" charset="2"/>
              <a:buChar char="ü"/>
            </a:pPr>
            <a:r>
              <a:rPr lang="fr-FR" sz="2400" dirty="0">
                <a:solidFill>
                  <a:srgbClr val="00B050"/>
                </a:solidFill>
                <a:latin typeface="Berlin Sans FB" panose="020E0602020502020306" pitchFamily="34" charset="0"/>
              </a:rPr>
              <a:t>Actualités nationales</a:t>
            </a:r>
          </a:p>
        </p:txBody>
      </p:sp>
      <p:sp>
        <p:nvSpPr>
          <p:cNvPr id="7" name="ZoneTexte 6">
            <a:extLst>
              <a:ext uri="{FF2B5EF4-FFF2-40B4-BE49-F238E27FC236}">
                <a16:creationId xmlns:a16="http://schemas.microsoft.com/office/drawing/2014/main" id="{7D9E7EB9-C908-0D19-3F3C-025D9C390A16}"/>
              </a:ext>
            </a:extLst>
          </p:cNvPr>
          <p:cNvSpPr txBox="1"/>
          <p:nvPr/>
        </p:nvSpPr>
        <p:spPr>
          <a:xfrm>
            <a:off x="3203848" y="4437112"/>
            <a:ext cx="4680520" cy="461665"/>
          </a:xfrm>
          <a:prstGeom prst="rect">
            <a:avLst/>
          </a:prstGeom>
          <a:noFill/>
        </p:spPr>
        <p:txBody>
          <a:bodyPr wrap="square" rtlCol="0">
            <a:spAutoFit/>
          </a:bodyPr>
          <a:lstStyle/>
          <a:p>
            <a:pPr marL="342900" indent="-342900">
              <a:buFont typeface="Wingdings" panose="05000000000000000000" pitchFamily="2" charset="2"/>
              <a:buChar char="ü"/>
            </a:pPr>
            <a:r>
              <a:rPr lang="fr-FR" sz="2400" dirty="0">
                <a:solidFill>
                  <a:srgbClr val="00B050"/>
                </a:solidFill>
                <a:latin typeface="Berlin Sans FB" panose="020E0602020502020306" pitchFamily="34" charset="0"/>
              </a:rPr>
              <a:t>« Divers et variés »</a:t>
            </a:r>
          </a:p>
        </p:txBody>
      </p:sp>
    </p:spTree>
    <p:extLst>
      <p:ext uri="{BB962C8B-B14F-4D97-AF65-F5344CB8AC3E}">
        <p14:creationId xmlns:p14="http://schemas.microsoft.com/office/powerpoint/2010/main" val="4589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1052736"/>
            <a:ext cx="2952328"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800" b="1" dirty="0"/>
              <a:t>INTERNATIONAL</a:t>
            </a:r>
          </a:p>
        </p:txBody>
      </p:sp>
      <p:sp>
        <p:nvSpPr>
          <p:cNvPr id="8" name="Rectangle 7">
            <a:extLst>
              <a:ext uri="{FF2B5EF4-FFF2-40B4-BE49-F238E27FC236}">
                <a16:creationId xmlns:a16="http://schemas.microsoft.com/office/drawing/2014/main" id="{84F8D5A1-373E-4D58-A91A-0C503194C7BF}"/>
              </a:ext>
            </a:extLst>
          </p:cNvPr>
          <p:cNvSpPr/>
          <p:nvPr/>
        </p:nvSpPr>
        <p:spPr>
          <a:xfrm>
            <a:off x="128886" y="1988840"/>
            <a:ext cx="3168352" cy="461665"/>
          </a:xfrm>
          <a:prstGeom prst="rect">
            <a:avLst/>
          </a:prstGeom>
          <a:solidFill>
            <a:srgbClr val="00B050"/>
          </a:solidFill>
        </p:spPr>
        <p:txBody>
          <a:bodyPr wrap="square">
            <a:spAutoFit/>
          </a:bodyPr>
          <a:lstStyle/>
          <a:p>
            <a:pPr fontAlgn="base"/>
            <a:r>
              <a:rPr lang="fr-FR" sz="2400" b="1" dirty="0">
                <a:solidFill>
                  <a:schemeClr val="bg1"/>
                </a:solidFill>
              </a:rPr>
              <a:t>MOYEN ORIENT</a:t>
            </a:r>
          </a:p>
        </p:txBody>
      </p:sp>
      <p:sp>
        <p:nvSpPr>
          <p:cNvPr id="10" name="ZoneTexte 9">
            <a:extLst>
              <a:ext uri="{FF2B5EF4-FFF2-40B4-BE49-F238E27FC236}">
                <a16:creationId xmlns:a16="http://schemas.microsoft.com/office/drawing/2014/main" id="{30D21D44-78B7-46EB-865F-25425657C40E}"/>
              </a:ext>
            </a:extLst>
          </p:cNvPr>
          <p:cNvSpPr txBox="1"/>
          <p:nvPr/>
        </p:nvSpPr>
        <p:spPr>
          <a:xfrm>
            <a:off x="251520" y="2636912"/>
            <a:ext cx="8424936" cy="4401205"/>
          </a:xfrm>
          <a:prstGeom prst="rect">
            <a:avLst/>
          </a:prstGeom>
          <a:solidFill>
            <a:schemeClr val="accent5">
              <a:lumMod val="20000"/>
              <a:lumOff val="80000"/>
            </a:schemeClr>
          </a:solidFill>
        </p:spPr>
        <p:txBody>
          <a:bodyPr wrap="square">
            <a:spAutoFit/>
          </a:bodyPr>
          <a:lstStyle/>
          <a:p>
            <a:r>
              <a:rPr lang="fr-FR" b="1" i="0" dirty="0">
                <a:solidFill>
                  <a:schemeClr val="bg1"/>
                </a:solidFill>
                <a:effectLst/>
                <a:highlight>
                  <a:srgbClr val="0000FF"/>
                </a:highlight>
                <a:latin typeface="Georgia" panose="02040502050405020303" pitchFamily="18" charset="0"/>
              </a:rPr>
              <a:t>GAZA</a:t>
            </a:r>
            <a:endParaRPr lang="fr-FR" b="0" i="0" dirty="0">
              <a:solidFill>
                <a:srgbClr val="454545"/>
              </a:solidFill>
              <a:effectLst/>
              <a:latin typeface="Georgia" panose="02040502050405020303" pitchFamily="18" charset="0"/>
            </a:endParaRPr>
          </a:p>
          <a:p>
            <a:r>
              <a:rPr lang="fr-FR" b="0" i="0" dirty="0">
                <a:effectLst/>
                <a:latin typeface="Georgia" panose="02040502050405020303" pitchFamily="18" charset="0"/>
              </a:rPr>
              <a:t>- Poursuite de la guerre dans la bande de Gaza. </a:t>
            </a:r>
          </a:p>
          <a:p>
            <a:r>
              <a:rPr lang="fr-FR" b="0" i="0" dirty="0">
                <a:effectLst/>
                <a:latin typeface="Georgia" panose="02040502050405020303" pitchFamily="18" charset="0"/>
              </a:rPr>
              <a:t>(entamée après les attentats terroristes du Hamas du 7 octobre 2023) </a:t>
            </a:r>
          </a:p>
          <a:p>
            <a:r>
              <a:rPr lang="fr-FR" b="0" i="0" dirty="0">
                <a:effectLst/>
                <a:latin typeface="Georgia" panose="02040502050405020303" pitchFamily="18" charset="0"/>
              </a:rPr>
              <a:t>- le Premier ministre israélien veut la mener jusqu’à l’éradication du Hamas. </a:t>
            </a:r>
          </a:p>
          <a:p>
            <a:endParaRPr lang="fr-FR" dirty="0">
              <a:latin typeface="Georgia" panose="02040502050405020303" pitchFamily="18" charset="0"/>
            </a:endParaRPr>
          </a:p>
          <a:p>
            <a:r>
              <a:rPr lang="fr-FR" b="0" i="0" dirty="0">
                <a:effectLst/>
                <a:latin typeface="Georgia" panose="02040502050405020303" pitchFamily="18" charset="0"/>
              </a:rPr>
              <a:t>très lourd tribut payé par la population gazaouie </a:t>
            </a:r>
            <a:r>
              <a:rPr lang="fr-FR" dirty="0">
                <a:latin typeface="Georgia" panose="02040502050405020303" pitchFamily="18" charset="0"/>
              </a:rPr>
              <a:t>: </a:t>
            </a:r>
          </a:p>
          <a:p>
            <a:r>
              <a:rPr lang="fr-FR" sz="1400" dirty="0">
                <a:latin typeface="Georgia" panose="02040502050405020303" pitchFamily="18" charset="0"/>
              </a:rPr>
              <a:t>+ de 60.000 morts + de 146.000 blessés. La population totale de la bande de </a:t>
            </a:r>
            <a:r>
              <a:rPr lang="fr-FR" sz="1400">
                <a:latin typeface="Georgia" panose="02040502050405020303" pitchFamily="18" charset="0"/>
              </a:rPr>
              <a:t>Gaza = </a:t>
            </a:r>
            <a:r>
              <a:rPr lang="fr-FR" sz="1400" dirty="0">
                <a:latin typeface="Georgia" panose="02040502050405020303" pitchFamily="18" charset="0"/>
              </a:rPr>
              <a:t>environ à 2,1 millions d'habitants.</a:t>
            </a:r>
            <a:endParaRPr lang="fr-FR" b="0" i="0" dirty="0">
              <a:effectLst/>
              <a:latin typeface="Georgia" panose="02040502050405020303" pitchFamily="18" charset="0"/>
            </a:endParaRPr>
          </a:p>
          <a:p>
            <a:r>
              <a:rPr lang="fr-FR" b="0" i="0" dirty="0">
                <a:effectLst/>
                <a:latin typeface="Georgia" panose="02040502050405020303" pitchFamily="18" charset="0"/>
              </a:rPr>
              <a:t>→ opérations militaires </a:t>
            </a:r>
          </a:p>
          <a:p>
            <a:r>
              <a:rPr lang="fr-FR" dirty="0">
                <a:latin typeface="Georgia" panose="02040502050405020303" pitchFamily="18" charset="0"/>
              </a:rPr>
              <a:t>→ </a:t>
            </a:r>
            <a:r>
              <a:rPr lang="fr-FR" b="0" i="0" dirty="0">
                <a:effectLst/>
                <a:latin typeface="Georgia" panose="02040502050405020303" pitchFamily="18" charset="0"/>
              </a:rPr>
              <a:t>mais aussi de la faim qui règne à Gaza. </a:t>
            </a:r>
          </a:p>
          <a:p>
            <a:r>
              <a:rPr lang="fr-FR" b="0" i="0" dirty="0">
                <a:effectLst/>
                <a:latin typeface="Georgia" panose="02040502050405020303" pitchFamily="18" charset="0"/>
              </a:rPr>
              <a:t>L’ONU vient de déclarer l’état de famine à Gaza.</a:t>
            </a:r>
          </a:p>
          <a:p>
            <a:endParaRPr lang="fr-FR" dirty="0">
              <a:latin typeface="Georgia" panose="02040502050405020303" pitchFamily="18" charset="0"/>
            </a:endParaRPr>
          </a:p>
          <a:p>
            <a:r>
              <a:rPr lang="fr-FR" b="0" i="0" dirty="0">
                <a:effectLst/>
                <a:latin typeface="Georgia" panose="02040502050405020303" pitchFamily="18" charset="0"/>
              </a:rPr>
              <a:t>- Le Premier ministre israélien mène une guerre très brutale, et envisage une prise de contrôle de Gaza, éventualité très largement condamnée au niveau international et qui transformerait potentiellement la population gazaouie en réfugiés</a:t>
            </a:r>
            <a:endParaRPr lang="fr-FR" dirty="0"/>
          </a:p>
        </p:txBody>
      </p:sp>
      <p:pic>
        <p:nvPicPr>
          <p:cNvPr id="2050" name="Picture 2" descr="Pas de répit dans la guerre dans la bande de Gaza, les espoirs d'une trêve  rapide entre Israël et le Hamas s'éloignent | Le Devoir">
            <a:extLst>
              <a:ext uri="{FF2B5EF4-FFF2-40B4-BE49-F238E27FC236}">
                <a16:creationId xmlns:a16="http://schemas.microsoft.com/office/drawing/2014/main" id="{6E36646A-A5C6-4472-B9C9-855C2875E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931" y="1293014"/>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F0E70E2-F923-CED2-C5FC-471B3951FCB1}"/>
              </a:ext>
            </a:extLst>
          </p:cNvPr>
          <p:cNvSpPr txBox="1"/>
          <p:nvPr/>
        </p:nvSpPr>
        <p:spPr>
          <a:xfrm>
            <a:off x="323528" y="3212976"/>
            <a:ext cx="8208912" cy="3416320"/>
          </a:xfrm>
          <a:prstGeom prst="rect">
            <a:avLst/>
          </a:prstGeom>
          <a:solidFill>
            <a:schemeClr val="accent5">
              <a:lumMod val="20000"/>
              <a:lumOff val="80000"/>
            </a:schemeClr>
          </a:solidFill>
        </p:spPr>
        <p:txBody>
          <a:bodyPr wrap="square">
            <a:spAutoFit/>
          </a:bodyPr>
          <a:lstStyle/>
          <a:p>
            <a:r>
              <a:rPr lang="fr-FR" b="1" dirty="0">
                <a:latin typeface="Georgia" panose="02040502050405020303" pitchFamily="18" charset="0"/>
              </a:rPr>
              <a:t>Mahmoud Abbas </a:t>
            </a:r>
            <a:r>
              <a:rPr lang="fr-FR" dirty="0">
                <a:latin typeface="Georgia" panose="02040502050405020303" pitchFamily="18" charset="0"/>
              </a:rPr>
              <a:t>et 80 autres responsables palestiniens </a:t>
            </a:r>
            <a:r>
              <a:rPr lang="fr-FR" b="1" dirty="0">
                <a:latin typeface="Georgia" panose="02040502050405020303" pitchFamily="18" charset="0"/>
              </a:rPr>
              <a:t>interdit d’assemblée générale de l’ONU par l’administration Trump.</a:t>
            </a:r>
            <a:r>
              <a:rPr lang="fr-FR" dirty="0">
                <a:latin typeface="Georgia" panose="02040502050405020303" pitchFamily="18" charset="0"/>
              </a:rPr>
              <a:t> →</a:t>
            </a:r>
            <a:r>
              <a:rPr lang="fr-FR" i="1" dirty="0">
                <a:latin typeface="Georgia" panose="02040502050405020303" pitchFamily="18" charset="0"/>
              </a:rPr>
              <a:t> visas retirés </a:t>
            </a:r>
          </a:p>
          <a:p>
            <a:r>
              <a:rPr lang="fr-FR" i="1" dirty="0">
                <a:latin typeface="Georgia" panose="02040502050405020303" pitchFamily="18" charset="0"/>
              </a:rPr>
              <a:t>Explication donnée par le </a:t>
            </a:r>
            <a:r>
              <a:rPr lang="fr-FR" dirty="0">
                <a:latin typeface="Georgia" panose="02040502050405020303" pitchFamily="18" charset="0"/>
              </a:rPr>
              <a:t>secrétaire d’État américain Marco Rubio qui </a:t>
            </a:r>
            <a:r>
              <a:rPr lang="fr-FR" i="1" dirty="0">
                <a:latin typeface="Georgia" panose="02040502050405020303" pitchFamily="18" charset="0"/>
              </a:rPr>
              <a:t>“les a accusés de saper les efforts de paix”</a:t>
            </a:r>
            <a:r>
              <a:rPr lang="fr-FR" dirty="0">
                <a:latin typeface="Georgia" panose="02040502050405020303" pitchFamily="18" charset="0"/>
              </a:rPr>
              <a:t> avec Israël et de rechercher </a:t>
            </a:r>
            <a:r>
              <a:rPr lang="fr-FR" i="1" dirty="0">
                <a:latin typeface="Georgia" panose="02040502050405020303" pitchFamily="18" charset="0"/>
              </a:rPr>
              <a:t>“la reconnaissance unilatérale d’un hypothétique État palestinien”</a:t>
            </a:r>
            <a:r>
              <a:rPr lang="fr-FR" dirty="0">
                <a:latin typeface="Georgia" panose="02040502050405020303" pitchFamily="18" charset="0"/>
              </a:rPr>
              <a:t>, </a:t>
            </a:r>
          </a:p>
          <a:p>
            <a:r>
              <a:rPr lang="fr-FR" i="1" dirty="0">
                <a:latin typeface="Georgia" panose="02040502050405020303" pitchFamily="18" charset="0"/>
              </a:rPr>
              <a:t>→ décision, saluée par Israël, est inhabituelle, car les États-Unis sont censés faciliter les déplacements des responsables de tous les pays souhaitant se rendre au siège de l’ONU”</a:t>
            </a:r>
            <a:r>
              <a:rPr lang="fr-FR" dirty="0">
                <a:latin typeface="Georgia" panose="02040502050405020303" pitchFamily="18" charset="0"/>
              </a:rPr>
              <a:t>, </a:t>
            </a:r>
          </a:p>
          <a:p>
            <a:r>
              <a:rPr lang="fr-FR" dirty="0">
                <a:latin typeface="Georgia" panose="02040502050405020303" pitchFamily="18" charset="0"/>
              </a:rPr>
              <a:t>→interdiction intervient alors que la France mène les efforts internationaux pour reconnaître un État de Palestine lors de l’Assemblée générale – une démarche à laquelle Israël et son allié américain sont farouchement opposés.</a:t>
            </a:r>
            <a:endParaRPr lang="fr-FR" sz="1600" b="1" dirty="0">
              <a:latin typeface="Georgia" panose="02040502050405020303" pitchFamily="18" charset="0"/>
            </a:endParaRPr>
          </a:p>
        </p:txBody>
      </p:sp>
      <p:pic>
        <p:nvPicPr>
          <p:cNvPr id="3074" name="Picture 2" descr="Mahmoud Abbas — Wikipédia">
            <a:extLst>
              <a:ext uri="{FF2B5EF4-FFF2-40B4-BE49-F238E27FC236}">
                <a16:creationId xmlns:a16="http://schemas.microsoft.com/office/drawing/2014/main" id="{B714AFA3-7D16-4D97-B2BA-90B52C6D5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165" y="698376"/>
            <a:ext cx="18192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04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655C9B-8431-4324-B161-553AAD9809F2}"/>
              </a:ext>
            </a:extLst>
          </p:cNvPr>
          <p:cNvSpPr txBox="1"/>
          <p:nvPr/>
        </p:nvSpPr>
        <p:spPr>
          <a:xfrm>
            <a:off x="683568" y="2228671"/>
            <a:ext cx="4572000" cy="1200329"/>
          </a:xfrm>
          <a:prstGeom prst="rect">
            <a:avLst/>
          </a:prstGeom>
          <a:solidFill>
            <a:schemeClr val="accent5">
              <a:lumMod val="20000"/>
              <a:lumOff val="80000"/>
            </a:schemeClr>
          </a:solidFill>
        </p:spPr>
        <p:txBody>
          <a:bodyPr wrap="square">
            <a:spAutoFit/>
          </a:bodyPr>
          <a:lstStyle/>
          <a:p>
            <a:pPr algn="l" fontAlgn="auto"/>
            <a:r>
              <a:rPr lang="fr-FR" b="0" i="0" dirty="0">
                <a:solidFill>
                  <a:srgbClr val="111111"/>
                </a:solidFill>
                <a:effectLst/>
                <a:latin typeface="Literata"/>
              </a:rPr>
              <a:t>30 aout :Frappes israéliennes sur Sana visant les rebelles houtistes : </a:t>
            </a:r>
          </a:p>
          <a:p>
            <a:pPr algn="l" fontAlgn="auto"/>
            <a:r>
              <a:rPr lang="fr-FR" dirty="0">
                <a:solidFill>
                  <a:srgbClr val="111111"/>
                </a:solidFill>
                <a:latin typeface="Literata"/>
              </a:rPr>
              <a:t>Mort de leur chef du gouvernement</a:t>
            </a:r>
          </a:p>
          <a:p>
            <a:pPr algn="l" fontAlgn="auto"/>
            <a:r>
              <a:rPr lang="fr-FR" b="0" i="0" dirty="0">
                <a:solidFill>
                  <a:srgbClr val="111111"/>
                </a:solidFill>
                <a:effectLst/>
                <a:latin typeface="Literata"/>
              </a:rPr>
              <a:t>Les houtistes promettent de se venger Les</a:t>
            </a:r>
          </a:p>
        </p:txBody>
      </p:sp>
      <p:sp>
        <p:nvSpPr>
          <p:cNvPr id="4" name="ZoneTexte 3">
            <a:extLst>
              <a:ext uri="{FF2B5EF4-FFF2-40B4-BE49-F238E27FC236}">
                <a16:creationId xmlns:a16="http://schemas.microsoft.com/office/drawing/2014/main" id="{2EDD9D84-B608-451F-A73B-43F2F21D37A1}"/>
              </a:ext>
            </a:extLst>
          </p:cNvPr>
          <p:cNvSpPr txBox="1"/>
          <p:nvPr/>
        </p:nvSpPr>
        <p:spPr>
          <a:xfrm>
            <a:off x="467544" y="1484784"/>
            <a:ext cx="1997968" cy="369332"/>
          </a:xfrm>
          <a:prstGeom prst="rect">
            <a:avLst/>
          </a:prstGeom>
          <a:solidFill>
            <a:srgbClr val="0070C0"/>
          </a:solidFill>
        </p:spPr>
        <p:txBody>
          <a:bodyPr wrap="square">
            <a:spAutoFit/>
          </a:bodyPr>
          <a:lstStyle/>
          <a:p>
            <a:r>
              <a:rPr lang="fr-FR" b="1" i="0" dirty="0">
                <a:solidFill>
                  <a:schemeClr val="bg1"/>
                </a:solidFill>
                <a:effectLst/>
                <a:latin typeface="Arial" panose="020B0604020202020204" pitchFamily="34" charset="0"/>
              </a:rPr>
              <a:t>Yémen</a:t>
            </a:r>
          </a:p>
        </p:txBody>
      </p:sp>
      <p:pic>
        <p:nvPicPr>
          <p:cNvPr id="13314" name="Picture 2" descr="Le chef du gouvernement houthiste Ahmad al-Rahawi lors d’une visite des rebelles au siège du Hamas à Sanaa au Yémen, le 19 août 2024. ">
            <a:extLst>
              <a:ext uri="{FF2B5EF4-FFF2-40B4-BE49-F238E27FC236}">
                <a16:creationId xmlns:a16="http://schemas.microsoft.com/office/drawing/2014/main" id="{3F2002B4-B3FE-4352-9748-3EAD88CBC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429000"/>
            <a:ext cx="3610014" cy="231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3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arn(inVertical)">
                                      <p:cBhvr>
                                        <p:cTn id="1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F1A30EA-C9A8-4BC4-B6E9-541DB48A8C9A}"/>
              </a:ext>
            </a:extLst>
          </p:cNvPr>
          <p:cNvSpPr txBox="1"/>
          <p:nvPr/>
        </p:nvSpPr>
        <p:spPr>
          <a:xfrm>
            <a:off x="467544" y="1484784"/>
            <a:ext cx="1997968" cy="369332"/>
          </a:xfrm>
          <a:prstGeom prst="rect">
            <a:avLst/>
          </a:prstGeom>
          <a:solidFill>
            <a:srgbClr val="0070C0"/>
          </a:solidFill>
        </p:spPr>
        <p:txBody>
          <a:bodyPr wrap="square">
            <a:spAutoFit/>
          </a:bodyPr>
          <a:lstStyle/>
          <a:p>
            <a:r>
              <a:rPr lang="fr-FR" b="1" i="0" dirty="0">
                <a:solidFill>
                  <a:schemeClr val="bg1"/>
                </a:solidFill>
                <a:effectLst/>
                <a:latin typeface="Arial" panose="020B0604020202020204" pitchFamily="34" charset="0"/>
              </a:rPr>
              <a:t>Syrie déchirée</a:t>
            </a:r>
          </a:p>
        </p:txBody>
      </p:sp>
      <p:sp>
        <p:nvSpPr>
          <p:cNvPr id="5" name="ZoneTexte 4">
            <a:extLst>
              <a:ext uri="{FF2B5EF4-FFF2-40B4-BE49-F238E27FC236}">
                <a16:creationId xmlns:a16="http://schemas.microsoft.com/office/drawing/2014/main" id="{7AD556F0-2E5E-4E92-B3DF-F11050A12A38}"/>
              </a:ext>
            </a:extLst>
          </p:cNvPr>
          <p:cNvSpPr txBox="1"/>
          <p:nvPr/>
        </p:nvSpPr>
        <p:spPr>
          <a:xfrm>
            <a:off x="473671" y="1988840"/>
            <a:ext cx="4242346" cy="4247317"/>
          </a:xfrm>
          <a:prstGeom prst="rect">
            <a:avLst/>
          </a:prstGeom>
          <a:solidFill>
            <a:schemeClr val="accent5">
              <a:lumMod val="20000"/>
              <a:lumOff val="80000"/>
            </a:schemeClr>
          </a:solidFill>
        </p:spPr>
        <p:txBody>
          <a:bodyPr wrap="square">
            <a:spAutoFit/>
          </a:bodyPr>
          <a:lstStyle/>
          <a:p>
            <a:r>
              <a:rPr lang="fr-FR" b="0" i="0" dirty="0">
                <a:effectLst/>
                <a:latin typeface="Georgia" panose="02040502050405020303" pitchFamily="18" charset="0"/>
              </a:rPr>
              <a:t>Été 2025: poursuite des violences intercommunautaires dans la Syrie post el-Assad. </a:t>
            </a:r>
          </a:p>
          <a:p>
            <a:pPr marL="285750" indent="-285750">
              <a:buFont typeface="Wingdings" panose="05000000000000000000" pitchFamily="2" charset="2"/>
              <a:buChar char="ü"/>
            </a:pPr>
            <a:r>
              <a:rPr lang="fr-FR" b="0" i="0" dirty="0">
                <a:effectLst/>
                <a:latin typeface="Georgia" panose="02040502050405020303" pitchFamily="18" charset="0"/>
              </a:rPr>
              <a:t>La communauté </a:t>
            </a:r>
            <a:r>
              <a:rPr lang="fr-FR" b="1" i="0" dirty="0">
                <a:effectLst/>
                <a:latin typeface="Georgia" panose="02040502050405020303" pitchFamily="18" charset="0"/>
              </a:rPr>
              <a:t>alaouite</a:t>
            </a:r>
            <a:r>
              <a:rPr lang="fr-FR" b="0" i="0" dirty="0">
                <a:effectLst/>
                <a:latin typeface="Georgia" panose="02040502050405020303" pitchFamily="18" charset="0"/>
              </a:rPr>
              <a:t>, et singulièrement les femmes, subissent des violences depuis plusieurs mois. </a:t>
            </a:r>
          </a:p>
          <a:p>
            <a:pPr marL="285750" indent="-285750">
              <a:buFont typeface="Wingdings" panose="05000000000000000000" pitchFamily="2" charset="2"/>
              <a:buChar char="ü"/>
            </a:pPr>
            <a:r>
              <a:rPr lang="fr-FR" b="0" i="0" dirty="0">
                <a:effectLst/>
                <a:latin typeface="Georgia" panose="02040502050405020303" pitchFamily="18" charset="0"/>
              </a:rPr>
              <a:t>La communauté </a:t>
            </a:r>
            <a:r>
              <a:rPr lang="fr-FR" b="1" i="0" dirty="0">
                <a:effectLst/>
                <a:latin typeface="Georgia" panose="02040502050405020303" pitchFamily="18" charset="0"/>
              </a:rPr>
              <a:t>druze</a:t>
            </a:r>
            <a:r>
              <a:rPr lang="fr-FR" b="0" i="0" dirty="0">
                <a:effectLst/>
                <a:latin typeface="Georgia" panose="02040502050405020303" pitchFamily="18" charset="0"/>
              </a:rPr>
              <a:t>, au Sud du pays, a déjà subi plusieurs attaques, de la part des sunnites, soutenus par le nouveau pouvoir. </a:t>
            </a:r>
          </a:p>
          <a:p>
            <a:pPr marL="285750" indent="-285750">
              <a:buFont typeface="Wingdings" panose="05000000000000000000" pitchFamily="2" charset="2"/>
              <a:buChar char="ü"/>
            </a:pPr>
            <a:r>
              <a:rPr lang="fr-FR" b="0" i="0" dirty="0">
                <a:effectLst/>
                <a:latin typeface="Georgia" panose="02040502050405020303" pitchFamily="18" charset="0"/>
              </a:rPr>
              <a:t>De nouvelles </a:t>
            </a:r>
            <a:r>
              <a:rPr lang="fr-FR" b="1" i="0" dirty="0">
                <a:effectLst/>
                <a:latin typeface="Georgia" panose="02040502050405020303" pitchFamily="18" charset="0"/>
              </a:rPr>
              <a:t>violences entre Druzes et Bédouins </a:t>
            </a:r>
            <a:r>
              <a:rPr lang="fr-FR" b="0" i="0" dirty="0">
                <a:effectLst/>
                <a:latin typeface="Georgia" panose="02040502050405020303" pitchFamily="18" charset="0"/>
              </a:rPr>
              <a:t>ont fait plusieurs centaines de morts. </a:t>
            </a:r>
          </a:p>
          <a:p>
            <a:r>
              <a:rPr lang="fr-FR" dirty="0">
                <a:latin typeface="Georgia" panose="02040502050405020303" pitchFamily="18" charset="0"/>
              </a:rPr>
              <a:t>→ </a:t>
            </a:r>
            <a:r>
              <a:rPr lang="fr-FR" b="0" i="0" dirty="0">
                <a:effectLst/>
                <a:latin typeface="Georgia" panose="02040502050405020303" pitchFamily="18" charset="0"/>
              </a:rPr>
              <a:t>Damas = incapable d’assurer une paix civile</a:t>
            </a:r>
            <a:endParaRPr lang="fr-FR" dirty="0"/>
          </a:p>
        </p:txBody>
      </p:sp>
      <p:pic>
        <p:nvPicPr>
          <p:cNvPr id="3074" name="Picture 2" descr="Violences confessionnelles en Syrie : pourquoi la communauté druze  cristallise les tensions - Le Parisien">
            <a:extLst>
              <a:ext uri="{FF2B5EF4-FFF2-40B4-BE49-F238E27FC236}">
                <a16:creationId xmlns:a16="http://schemas.microsoft.com/office/drawing/2014/main" id="{D9855A59-1BE0-444B-995B-D2CFC748D1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74"/>
          <a:stretch/>
        </p:blipFill>
        <p:spPr bwMode="auto">
          <a:xfrm>
            <a:off x="4868689" y="1898482"/>
            <a:ext cx="427414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3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64A43C-9F7B-48DB-9A6E-BCECC00E0CC3}"/>
              </a:ext>
            </a:extLst>
          </p:cNvPr>
          <p:cNvSpPr/>
          <p:nvPr/>
        </p:nvSpPr>
        <p:spPr>
          <a:xfrm>
            <a:off x="128886" y="1988840"/>
            <a:ext cx="914722" cy="461665"/>
          </a:xfrm>
          <a:prstGeom prst="rect">
            <a:avLst/>
          </a:prstGeom>
          <a:solidFill>
            <a:srgbClr val="00B050"/>
          </a:solidFill>
        </p:spPr>
        <p:txBody>
          <a:bodyPr wrap="square">
            <a:spAutoFit/>
          </a:bodyPr>
          <a:lstStyle/>
          <a:p>
            <a:pPr fontAlgn="base"/>
            <a:r>
              <a:rPr lang="fr-FR" sz="2400" b="1" dirty="0">
                <a:solidFill>
                  <a:schemeClr val="bg1"/>
                </a:solidFill>
              </a:rPr>
              <a:t>ASIE</a:t>
            </a:r>
          </a:p>
        </p:txBody>
      </p:sp>
      <p:sp>
        <p:nvSpPr>
          <p:cNvPr id="3" name="Rectangle 2">
            <a:extLst>
              <a:ext uri="{FF2B5EF4-FFF2-40B4-BE49-F238E27FC236}">
                <a16:creationId xmlns:a16="http://schemas.microsoft.com/office/drawing/2014/main" id="{526CA1EB-EE66-4DB7-A5B7-E7DD5ECC7504}"/>
              </a:ext>
            </a:extLst>
          </p:cNvPr>
          <p:cNvSpPr/>
          <p:nvPr/>
        </p:nvSpPr>
        <p:spPr>
          <a:xfrm>
            <a:off x="128886" y="2636912"/>
            <a:ext cx="3579018" cy="461665"/>
          </a:xfrm>
          <a:prstGeom prst="rect">
            <a:avLst/>
          </a:prstGeom>
          <a:solidFill>
            <a:srgbClr val="0070C0"/>
          </a:solidFill>
        </p:spPr>
        <p:txBody>
          <a:bodyPr wrap="square">
            <a:spAutoFit/>
          </a:bodyPr>
          <a:lstStyle/>
          <a:p>
            <a:pPr fontAlgn="base"/>
            <a:r>
              <a:rPr lang="fr-FR" sz="2400" b="1" dirty="0">
                <a:solidFill>
                  <a:schemeClr val="bg1"/>
                </a:solidFill>
              </a:rPr>
              <a:t>Instabilité en Thaïlande</a:t>
            </a:r>
          </a:p>
        </p:txBody>
      </p:sp>
      <p:sp>
        <p:nvSpPr>
          <p:cNvPr id="5" name="ZoneTexte 4">
            <a:extLst>
              <a:ext uri="{FF2B5EF4-FFF2-40B4-BE49-F238E27FC236}">
                <a16:creationId xmlns:a16="http://schemas.microsoft.com/office/drawing/2014/main" id="{187B1AB1-2A53-47C9-9E34-7268C3DB04CF}"/>
              </a:ext>
            </a:extLst>
          </p:cNvPr>
          <p:cNvSpPr txBox="1"/>
          <p:nvPr/>
        </p:nvSpPr>
        <p:spPr>
          <a:xfrm>
            <a:off x="128886" y="3127524"/>
            <a:ext cx="6891386" cy="3970318"/>
          </a:xfrm>
          <a:prstGeom prst="rect">
            <a:avLst/>
          </a:prstGeom>
          <a:noFill/>
        </p:spPr>
        <p:txBody>
          <a:bodyPr wrap="square">
            <a:spAutoFit/>
          </a:bodyPr>
          <a:lstStyle/>
          <a:p>
            <a:pPr algn="l"/>
            <a:r>
              <a:rPr lang="fr-FR" b="0" i="0" dirty="0">
                <a:solidFill>
                  <a:srgbClr val="454545"/>
                </a:solidFill>
                <a:effectLst/>
                <a:latin typeface="Georgia" panose="02040502050405020303" pitchFamily="18" charset="0"/>
              </a:rPr>
              <a:t>Première ministre thaïlandaise:  </a:t>
            </a:r>
            <a:r>
              <a:rPr lang="fr-FR" b="1" i="0" dirty="0" err="1">
                <a:solidFill>
                  <a:srgbClr val="454545"/>
                </a:solidFill>
                <a:effectLst/>
                <a:latin typeface="Georgia" panose="02040502050405020303" pitchFamily="18" charset="0"/>
              </a:rPr>
              <a:t>Paetongtarn</a:t>
            </a:r>
            <a:r>
              <a:rPr lang="fr-FR" b="1" i="0" dirty="0">
                <a:solidFill>
                  <a:srgbClr val="454545"/>
                </a:solidFill>
                <a:effectLst/>
                <a:latin typeface="Georgia" panose="02040502050405020303" pitchFamily="18" charset="0"/>
              </a:rPr>
              <a:t> </a:t>
            </a:r>
            <a:r>
              <a:rPr lang="fr-FR" b="1" i="0" dirty="0" err="1">
                <a:solidFill>
                  <a:srgbClr val="454545"/>
                </a:solidFill>
                <a:effectLst/>
                <a:latin typeface="Georgia" panose="02040502050405020303" pitchFamily="18" charset="0"/>
              </a:rPr>
              <a:t>Shinawatra</a:t>
            </a:r>
            <a:r>
              <a:rPr lang="fr-FR" b="1" i="0" dirty="0">
                <a:solidFill>
                  <a:srgbClr val="454545"/>
                </a:solidFill>
                <a:effectLst/>
                <a:latin typeface="Georgia" panose="02040502050405020303" pitchFamily="18" charset="0"/>
              </a:rPr>
              <a:t> </a:t>
            </a:r>
            <a:r>
              <a:rPr lang="fr-FR" b="0" i="0" dirty="0">
                <a:solidFill>
                  <a:srgbClr val="454545"/>
                </a:solidFill>
                <a:effectLst/>
                <a:latin typeface="Georgia" panose="02040502050405020303" pitchFamily="18" charset="0"/>
              </a:rPr>
              <a:t>= destituée </a:t>
            </a:r>
          </a:p>
          <a:p>
            <a:pPr algn="l"/>
            <a:r>
              <a:rPr lang="fr-FR" dirty="0">
                <a:solidFill>
                  <a:srgbClr val="454545"/>
                </a:solidFill>
                <a:latin typeface="Georgia" panose="02040502050405020303" pitchFamily="18" charset="0"/>
              </a:rPr>
              <a:t>→ </a:t>
            </a:r>
            <a:r>
              <a:rPr lang="fr-FR" b="0" i="0" dirty="0">
                <a:solidFill>
                  <a:srgbClr val="454545"/>
                </a:solidFill>
                <a:effectLst/>
                <a:latin typeface="Georgia" panose="02040502050405020303" pitchFamily="18" charset="0"/>
              </a:rPr>
              <a:t>destitution faisant suite aux affrontements frontaliers avec le voisin cambodgien qui ont provoqué la mort de plusieurs dizaines de personnes et le déplacement de plusieurs centaines de milliers de civils. </a:t>
            </a:r>
          </a:p>
          <a:p>
            <a:pPr algn="l"/>
            <a:r>
              <a:rPr lang="fr-FR" b="0" i="0" dirty="0">
                <a:solidFill>
                  <a:srgbClr val="454545"/>
                </a:solidFill>
                <a:effectLst/>
                <a:latin typeface="Georgia" panose="02040502050405020303" pitchFamily="18" charset="0"/>
              </a:rPr>
              <a:t>→ décision prise après la diffusion d’un échange avec l’ancien Premier ministre cambodgien Hun Sen dans lequel elle remet en cause les troupes de son pays. </a:t>
            </a:r>
          </a:p>
          <a:p>
            <a:pPr algn="l"/>
            <a:r>
              <a:rPr lang="fr-FR" b="0" i="0" dirty="0">
                <a:solidFill>
                  <a:srgbClr val="454545"/>
                </a:solidFill>
                <a:effectLst/>
                <a:latin typeface="Georgia" panose="02040502050405020303" pitchFamily="18" charset="0"/>
              </a:rPr>
              <a:t>Pour certains = de la trahison. </a:t>
            </a:r>
          </a:p>
          <a:p>
            <a:pPr algn="l"/>
            <a:r>
              <a:rPr lang="fr-FR" b="0" i="0" dirty="0">
                <a:solidFill>
                  <a:srgbClr val="454545"/>
                </a:solidFill>
                <a:effectLst/>
                <a:latin typeface="Georgia" panose="02040502050405020303" pitchFamily="18" charset="0"/>
              </a:rPr>
              <a:t>nommer un nouveau Premier ministre = probablement difficile → nouvelles élections envisageables</a:t>
            </a:r>
          </a:p>
          <a:p>
            <a:br>
              <a:rPr lang="fr-FR" b="0" i="0" dirty="0">
                <a:solidFill>
                  <a:srgbClr val="454545"/>
                </a:solidFill>
                <a:effectLst/>
                <a:latin typeface="Georgia" panose="02040502050405020303" pitchFamily="18" charset="0"/>
              </a:rPr>
            </a:br>
            <a:endParaRPr lang="fr-FR" dirty="0"/>
          </a:p>
        </p:txBody>
      </p:sp>
      <p:sp>
        <p:nvSpPr>
          <p:cNvPr id="6" name="AutoShape 2" descr="BANGKOK, THAILAND - MAY 14: Paetongtarn Shinawatra, daughter of former Prime Minister, Thaksin Shinawatra and a prime ministerial candidate of Phue Thai Party gives interview to the press after casting vote at a polling station on May 14, 2023 in Bangkok, Thailand. Thailand holds its general elections on May 14, in a contest that could see the return of political forces allied with former prime minister Thaksin Shinawatra. (Photo by Sirachai Arunrugstichai/Getty Images)">
            <a:extLst>
              <a:ext uri="{FF2B5EF4-FFF2-40B4-BE49-F238E27FC236}">
                <a16:creationId xmlns:a16="http://schemas.microsoft.com/office/drawing/2014/main" id="{9853D7A4-79BD-4845-A351-617AF57CA96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Thaïlande : Paetongtarn Shinawatra élue première ministre par les députés,  la dynastie qui divise le royaume de retour au pouvoir">
            <a:extLst>
              <a:ext uri="{FF2B5EF4-FFF2-40B4-BE49-F238E27FC236}">
                <a16:creationId xmlns:a16="http://schemas.microsoft.com/office/drawing/2014/main" id="{3F2028A3-92C6-4B61-8B8D-2B47227B77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97" r="28368"/>
          <a:stretch/>
        </p:blipFill>
        <p:spPr bwMode="auto">
          <a:xfrm>
            <a:off x="7039536" y="2641873"/>
            <a:ext cx="1951964" cy="254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5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inVertical)">
                                      <p:cBhvr>
                                        <p:cTn id="1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1BB4F7B-3424-40CD-B515-319C32120337}"/>
              </a:ext>
            </a:extLst>
          </p:cNvPr>
          <p:cNvSpPr txBox="1"/>
          <p:nvPr/>
        </p:nvSpPr>
        <p:spPr>
          <a:xfrm>
            <a:off x="1979712" y="4869160"/>
            <a:ext cx="4572000" cy="338554"/>
          </a:xfrm>
          <a:prstGeom prst="rect">
            <a:avLst/>
          </a:prstGeom>
          <a:solidFill>
            <a:schemeClr val="accent1">
              <a:lumMod val="20000"/>
              <a:lumOff val="80000"/>
            </a:schemeClr>
          </a:solidFill>
        </p:spPr>
        <p:txBody>
          <a:bodyPr wrap="square">
            <a:spAutoFit/>
          </a:bodyPr>
          <a:lstStyle/>
          <a:p>
            <a:r>
              <a:rPr lang="fr-FR" sz="1600" dirty="0">
                <a:latin typeface="Georgia" panose="02040502050405020303" pitchFamily="18" charset="0"/>
              </a:rPr>
              <a:t>→ </a:t>
            </a:r>
            <a:r>
              <a:rPr lang="fr-FR" sz="1600" i="0" dirty="0">
                <a:effectLst/>
                <a:latin typeface="Georgia" panose="02040502050405020303" pitchFamily="18" charset="0"/>
              </a:rPr>
              <a:t>défilé = message clair à l’Occident.</a:t>
            </a:r>
            <a:endParaRPr lang="fr-FR" sz="1600" dirty="0">
              <a:latin typeface="Georgia" panose="02040502050405020303" pitchFamily="18" charset="0"/>
            </a:endParaRPr>
          </a:p>
        </p:txBody>
      </p:sp>
      <p:sp>
        <p:nvSpPr>
          <p:cNvPr id="4" name="ZoneTexte 3">
            <a:extLst>
              <a:ext uri="{FF2B5EF4-FFF2-40B4-BE49-F238E27FC236}">
                <a16:creationId xmlns:a16="http://schemas.microsoft.com/office/drawing/2014/main" id="{ECA69379-F5B5-450F-9CBD-1D7691FB20E4}"/>
              </a:ext>
            </a:extLst>
          </p:cNvPr>
          <p:cNvSpPr txBox="1"/>
          <p:nvPr/>
        </p:nvSpPr>
        <p:spPr>
          <a:xfrm>
            <a:off x="539552" y="1124744"/>
            <a:ext cx="5454352" cy="523220"/>
          </a:xfrm>
          <a:prstGeom prst="rect">
            <a:avLst/>
          </a:prstGeom>
          <a:solidFill>
            <a:srgbClr val="0070C0"/>
          </a:solidFill>
        </p:spPr>
        <p:txBody>
          <a:bodyPr wrap="square" rtlCol="0">
            <a:spAutoFit/>
          </a:bodyPr>
          <a:lstStyle/>
          <a:p>
            <a:r>
              <a:rPr lang="fr-FR" sz="2800" b="1" dirty="0">
                <a:solidFill>
                  <a:schemeClr val="bg1"/>
                </a:solidFill>
              </a:rPr>
              <a:t>Chine → défilé militaire XXL</a:t>
            </a:r>
          </a:p>
        </p:txBody>
      </p:sp>
      <p:sp>
        <p:nvSpPr>
          <p:cNvPr id="5" name="ZoneTexte 4">
            <a:extLst>
              <a:ext uri="{FF2B5EF4-FFF2-40B4-BE49-F238E27FC236}">
                <a16:creationId xmlns:a16="http://schemas.microsoft.com/office/drawing/2014/main" id="{F10073BC-1C9A-4C0D-B81F-8EA8F5AF16B2}"/>
              </a:ext>
            </a:extLst>
          </p:cNvPr>
          <p:cNvSpPr txBox="1"/>
          <p:nvPr/>
        </p:nvSpPr>
        <p:spPr>
          <a:xfrm>
            <a:off x="553294" y="2630102"/>
            <a:ext cx="4572000" cy="1323439"/>
          </a:xfrm>
          <a:prstGeom prst="rect">
            <a:avLst/>
          </a:prstGeom>
          <a:solidFill>
            <a:schemeClr val="accent1">
              <a:lumMod val="20000"/>
              <a:lumOff val="80000"/>
            </a:schemeClr>
          </a:solidFill>
        </p:spPr>
        <p:txBody>
          <a:bodyPr wrap="square">
            <a:spAutoFit/>
          </a:bodyPr>
          <a:lstStyle/>
          <a:p>
            <a:r>
              <a:rPr lang="fr-FR" sz="1600" i="0" dirty="0">
                <a:effectLst/>
                <a:latin typeface="Georgia" panose="02040502050405020303" pitchFamily="18" charset="0"/>
              </a:rPr>
              <a:t>26 chefs d’</a:t>
            </a:r>
            <a:r>
              <a:rPr lang="fr-FR" sz="1600" dirty="0">
                <a:latin typeface="Georgia" panose="02040502050405020303" pitchFamily="18" charset="0"/>
              </a:rPr>
              <a:t>E</a:t>
            </a:r>
            <a:r>
              <a:rPr lang="fr-FR" sz="1600" i="0" dirty="0">
                <a:effectLst/>
                <a:latin typeface="Georgia" panose="02040502050405020303" pitchFamily="18" charset="0"/>
              </a:rPr>
              <a:t>tats = attendus dont  </a:t>
            </a:r>
          </a:p>
          <a:p>
            <a:r>
              <a:rPr lang="fr-FR" sz="1600" i="0" dirty="0">
                <a:effectLst/>
                <a:latin typeface="Georgia" panose="02040502050405020303" pitchFamily="18" charset="0"/>
              </a:rPr>
              <a:t>Vladimir Poutine</a:t>
            </a:r>
          </a:p>
          <a:p>
            <a:r>
              <a:rPr lang="fr-FR" sz="1600" dirty="0">
                <a:latin typeface="Georgia" panose="02040502050405020303" pitchFamily="18" charset="0"/>
              </a:rPr>
              <a:t>Kim Jong Un</a:t>
            </a:r>
          </a:p>
          <a:p>
            <a:r>
              <a:rPr lang="fr-FR" sz="1600" dirty="0" err="1">
                <a:latin typeface="Georgia" panose="02040502050405020303" pitchFamily="18" charset="0"/>
              </a:rPr>
              <a:t>Nahrendra</a:t>
            </a:r>
            <a:r>
              <a:rPr lang="fr-FR" sz="1600" dirty="0">
                <a:latin typeface="Georgia" panose="02040502050405020303" pitchFamily="18" charset="0"/>
              </a:rPr>
              <a:t> </a:t>
            </a:r>
            <a:r>
              <a:rPr lang="fr-FR" sz="1600" dirty="0" err="1">
                <a:latin typeface="Georgia" panose="02040502050405020303" pitchFamily="18" charset="0"/>
              </a:rPr>
              <a:t>Mohdi</a:t>
            </a:r>
            <a:endParaRPr lang="fr-FR" sz="1600" dirty="0">
              <a:latin typeface="Georgia" panose="02040502050405020303" pitchFamily="18" charset="0"/>
            </a:endParaRPr>
          </a:p>
          <a:p>
            <a:r>
              <a:rPr lang="fr-FR" sz="1600" dirty="0">
                <a:latin typeface="Georgia" panose="02040502050405020303" pitchFamily="18" charset="0"/>
              </a:rPr>
              <a:t>Recep Erdogan</a:t>
            </a:r>
          </a:p>
        </p:txBody>
      </p:sp>
      <p:sp>
        <p:nvSpPr>
          <p:cNvPr id="7" name="ZoneTexte 6">
            <a:extLst>
              <a:ext uri="{FF2B5EF4-FFF2-40B4-BE49-F238E27FC236}">
                <a16:creationId xmlns:a16="http://schemas.microsoft.com/office/drawing/2014/main" id="{76D688E0-9C5D-4E03-B29F-ED1F45CD66FE}"/>
              </a:ext>
            </a:extLst>
          </p:cNvPr>
          <p:cNvSpPr txBox="1"/>
          <p:nvPr/>
        </p:nvSpPr>
        <p:spPr>
          <a:xfrm>
            <a:off x="544140" y="1765839"/>
            <a:ext cx="7788249" cy="584775"/>
          </a:xfrm>
          <a:prstGeom prst="rect">
            <a:avLst/>
          </a:prstGeom>
          <a:solidFill>
            <a:schemeClr val="accent1">
              <a:lumMod val="20000"/>
              <a:lumOff val="80000"/>
            </a:schemeClr>
          </a:solidFill>
        </p:spPr>
        <p:txBody>
          <a:bodyPr wrap="square">
            <a:spAutoFit/>
          </a:bodyPr>
          <a:lstStyle/>
          <a:p>
            <a:pPr algn="l"/>
            <a:r>
              <a:rPr lang="fr-FR" sz="1600" b="0" i="0" dirty="0">
                <a:solidFill>
                  <a:srgbClr val="192024"/>
                </a:solidFill>
                <a:effectLst/>
                <a:latin typeface="Georgia" panose="02040502050405020303" pitchFamily="18" charset="0"/>
              </a:rPr>
              <a:t>La République populaire de Chine organise ce mercredi 3 sept une parade militaire pour le 80e anniversaire de la capitulation du Japon et la fin de la 2nde GM. </a:t>
            </a:r>
          </a:p>
        </p:txBody>
      </p:sp>
      <p:pic>
        <p:nvPicPr>
          <p:cNvPr id="11266" name="Picture 2" descr="Des soldats de l'Armée populaire de libération (APL) de Chine participent à un entraînement avant un défilé militaire pour marquer le 80e anniversaire de la fin de la Seconde Guerre mondiale. REUTERS/Maxim Shemetov.">
            <a:extLst>
              <a:ext uri="{FF2B5EF4-FFF2-40B4-BE49-F238E27FC236}">
                <a16:creationId xmlns:a16="http://schemas.microsoft.com/office/drawing/2014/main" id="{69BDCD7A-940F-4B7C-BFBE-594DB704E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563583"/>
            <a:ext cx="2824285" cy="176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0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arn(inVertical)">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1474</Words>
  <Application>Microsoft Office PowerPoint</Application>
  <PresentationFormat>Affichage à l'écran (4:3)</PresentationFormat>
  <Paragraphs>129</Paragraphs>
  <Slides>25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Arial</vt:lpstr>
      <vt:lpstr>Berlin Sans FB</vt:lpstr>
      <vt:lpstr>Calibri</vt:lpstr>
      <vt:lpstr>Fira Sans</vt:lpstr>
      <vt:lpstr>Georgia</vt:lpstr>
      <vt:lpstr>Literata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101</cp:revision>
  <dcterms:created xsi:type="dcterms:W3CDTF">2021-09-04T15:43:52Z</dcterms:created>
  <dcterms:modified xsi:type="dcterms:W3CDTF">2025-09-02T17:03:20Z</dcterms:modified>
</cp:coreProperties>
</file>