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6" r:id="rId9"/>
    <p:sldId id="267" r:id="rId10"/>
    <p:sldId id="26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8/26/2020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075765" y="295835"/>
            <a:ext cx="9480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Classe de 1ère</a:t>
            </a:r>
            <a:endParaRPr lang="fr-FR" sz="32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67435" y="1559859"/>
            <a:ext cx="8390965" cy="209774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>
                <a:latin typeface="Berlin Sans FB" panose="020E0602020502020306" pitchFamily="34" charset="0"/>
              </a:rPr>
              <a:t>Programme de Spécialité</a:t>
            </a:r>
          </a:p>
          <a:p>
            <a:pPr algn="ctr"/>
            <a:r>
              <a:rPr lang="fr-FR" sz="3200" dirty="0" smtClean="0">
                <a:latin typeface="Berlin Sans FB" panose="020E0602020502020306" pitchFamily="34" charset="0"/>
              </a:rPr>
              <a:t>Histoire, Géographie, </a:t>
            </a:r>
          </a:p>
          <a:p>
            <a:pPr algn="ctr"/>
            <a:r>
              <a:rPr lang="fr-FR" sz="3200" dirty="0" smtClean="0">
                <a:latin typeface="Berlin Sans FB" panose="020E0602020502020306" pitchFamily="34" charset="0"/>
              </a:rPr>
              <a:t>Géopolitique, Sciences Politiques</a:t>
            </a:r>
          </a:p>
          <a:p>
            <a:pPr algn="ctr"/>
            <a:r>
              <a:rPr lang="fr-FR" sz="3200" dirty="0" smtClean="0">
                <a:latin typeface="Berlin Sans FB" panose="020E0602020502020306" pitchFamily="34" charset="0"/>
              </a:rPr>
              <a:t>(HGGSP)</a:t>
            </a:r>
            <a:endParaRPr lang="fr-FR" sz="3200" dirty="0">
              <a:latin typeface="Berlin Sans FB" panose="020E0602020502020306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67435" y="4652683"/>
            <a:ext cx="888850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i="1" dirty="0" smtClean="0">
                <a:solidFill>
                  <a:srgbClr val="C00000"/>
                </a:solidFill>
              </a:rPr>
              <a:t>« Acquérir </a:t>
            </a:r>
            <a:r>
              <a:rPr lang="fr-FR" sz="2400" b="1" i="1" dirty="0">
                <a:solidFill>
                  <a:srgbClr val="C00000"/>
                </a:solidFill>
              </a:rPr>
              <a:t>des clefs de compréhension du monde contemporain »</a:t>
            </a:r>
          </a:p>
        </p:txBody>
      </p:sp>
    </p:spTree>
    <p:extLst>
      <p:ext uri="{BB962C8B-B14F-4D97-AF65-F5344CB8AC3E}">
        <p14:creationId xmlns:p14="http://schemas.microsoft.com/office/powerpoint/2010/main" val="2633703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s3-eu-west-1.amazonaws.com/genial.ly/5c670a50a1ac940e933bea4f/1567838922940-156783892293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5760" y="1273791"/>
            <a:ext cx="5467303" cy="4444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455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927847" y="564776"/>
            <a:ext cx="78799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u="sng" dirty="0" smtClean="0">
                <a:solidFill>
                  <a:srgbClr val="C00000"/>
                </a:solidFill>
                <a:latin typeface="Berlin Sans FB" panose="020E0602020502020306" pitchFamily="34" charset="0"/>
              </a:rPr>
              <a:t>5 thèmes :</a:t>
            </a:r>
            <a:endParaRPr lang="fr-FR" sz="2800" u="sng" dirty="0">
              <a:solidFill>
                <a:srgbClr val="C00000"/>
              </a:solidFill>
              <a:latin typeface="Berlin Sans FB" panose="020E0602020502020306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57460" y="1781598"/>
            <a:ext cx="76049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solidFill>
                  <a:srgbClr val="92D050"/>
                </a:solidFill>
                <a:latin typeface="Berlin Sans FB" panose="020E0602020502020306" pitchFamily="34" charset="0"/>
              </a:rPr>
              <a:t>Thème 1 : Comprendre un régime politique : la démocratie</a:t>
            </a:r>
          </a:p>
        </p:txBody>
      </p:sp>
      <p:sp>
        <p:nvSpPr>
          <p:cNvPr id="6" name="Rectangle 5"/>
          <p:cNvSpPr/>
          <p:nvPr/>
        </p:nvSpPr>
        <p:spPr>
          <a:xfrm>
            <a:off x="1277473" y="2665075"/>
            <a:ext cx="8659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solidFill>
                  <a:srgbClr val="92D050"/>
                </a:solidFill>
                <a:latin typeface="Berlin Sans FB" panose="020E0602020502020306" pitchFamily="34" charset="0"/>
              </a:rPr>
              <a:t>Thème 2 : Analyser les dynamiques des puissances internationales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1810870" y="3590854"/>
            <a:ext cx="92691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solidFill>
                  <a:srgbClr val="92D050"/>
                </a:solidFill>
                <a:latin typeface="Berlin Sans FB" panose="020E0602020502020306" pitchFamily="34" charset="0"/>
              </a:rPr>
              <a:t>Thème 3 : Étudier les divisions politiques du monde : les frontières</a:t>
            </a:r>
          </a:p>
        </p:txBody>
      </p:sp>
      <p:sp>
        <p:nvSpPr>
          <p:cNvPr id="8" name="Rectangle 7"/>
          <p:cNvSpPr/>
          <p:nvPr/>
        </p:nvSpPr>
        <p:spPr>
          <a:xfrm>
            <a:off x="2774175" y="4474331"/>
            <a:ext cx="871817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solidFill>
                  <a:srgbClr val="92D050"/>
                </a:solidFill>
                <a:latin typeface="Berlin Sans FB" panose="020E0602020502020306" pitchFamily="34" charset="0"/>
              </a:rPr>
              <a:t>Thème 4 : S’informer : un regard critique sur les sources et modes de communication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4338920" y="5676509"/>
            <a:ext cx="71041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solidFill>
                  <a:srgbClr val="92D050"/>
                </a:solidFill>
                <a:latin typeface="Berlin Sans FB" panose="020E0602020502020306" pitchFamily="34" charset="0"/>
              </a:rPr>
              <a:t>Thème 5 : Analyser les relations entre États et religions</a:t>
            </a:r>
          </a:p>
        </p:txBody>
      </p:sp>
    </p:spTree>
    <p:extLst>
      <p:ext uri="{BB962C8B-B14F-4D97-AF65-F5344CB8AC3E}">
        <p14:creationId xmlns:p14="http://schemas.microsoft.com/office/powerpoint/2010/main" val="2059421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223682" y="252169"/>
            <a:ext cx="502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solidFill>
                  <a:srgbClr val="C00000"/>
                </a:solidFill>
                <a:latin typeface="Berlin Sans FB" panose="020E0602020502020306" pitchFamily="34" charset="0"/>
              </a:rPr>
              <a:t>Pour chaque thème :</a:t>
            </a:r>
            <a:endParaRPr lang="fr-FR" sz="3200" dirty="0">
              <a:solidFill>
                <a:srgbClr val="C00000"/>
              </a:solidFill>
              <a:latin typeface="Berlin Sans FB" panose="020E0602020502020306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223682" y="1210235"/>
            <a:ext cx="41685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2400" u="sng" dirty="0" smtClean="0">
                <a:solidFill>
                  <a:srgbClr val="92D050"/>
                </a:solidFill>
                <a:latin typeface="Berlin Sans FB" panose="020E0602020502020306" pitchFamily="34" charset="0"/>
              </a:rPr>
              <a:t>Une introduction</a:t>
            </a:r>
            <a:endParaRPr lang="fr-FR" sz="2400" u="sng" dirty="0">
              <a:solidFill>
                <a:srgbClr val="92D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223682" y="2161384"/>
            <a:ext cx="1855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2400" u="sng" dirty="0" smtClean="0">
                <a:solidFill>
                  <a:srgbClr val="92D050"/>
                </a:solidFill>
                <a:latin typeface="Berlin Sans FB" panose="020E0602020502020306" pitchFamily="34" charset="0"/>
              </a:rPr>
              <a:t>2 axes </a:t>
            </a:r>
            <a:endParaRPr lang="fr-FR" sz="2400" u="sng" dirty="0">
              <a:solidFill>
                <a:srgbClr val="92D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777318" y="2192161"/>
            <a:ext cx="3644153" cy="4001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Pour chaque axe 2 ou 3 jalons</a:t>
            </a:r>
            <a:endParaRPr lang="fr-FR" sz="20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223682" y="3361765"/>
            <a:ext cx="38458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fr-FR" sz="2400" u="sng" dirty="0" smtClean="0">
                <a:solidFill>
                  <a:srgbClr val="92D050"/>
                </a:solidFill>
                <a:latin typeface="Berlin Sans FB" panose="020E0602020502020306" pitchFamily="34" charset="0"/>
              </a:rPr>
              <a:t>1 objet de travail conclusif </a:t>
            </a:r>
            <a:r>
              <a:rPr lang="fr-FR" sz="2400" dirty="0" smtClean="0">
                <a:solidFill>
                  <a:srgbClr val="92D050"/>
                </a:solidFill>
                <a:latin typeface="Berlin Sans FB" panose="020E0602020502020306" pitchFamily="34" charset="0"/>
              </a:rPr>
              <a:t>(OTC)</a:t>
            </a:r>
            <a:endParaRPr lang="fr-FR" sz="2400" dirty="0">
              <a:solidFill>
                <a:srgbClr val="92D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777318" y="3377153"/>
            <a:ext cx="3267635" cy="40011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fr-FR" sz="20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2 ou 3 jalons</a:t>
            </a:r>
            <a:endParaRPr lang="fr-FR" sz="20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11" name="Flèche droite 10"/>
          <p:cNvSpPr/>
          <p:nvPr/>
        </p:nvSpPr>
        <p:spPr>
          <a:xfrm>
            <a:off x="3556748" y="2149900"/>
            <a:ext cx="2743199" cy="484632"/>
          </a:xfrm>
          <a:prstGeom prst="rightArrow">
            <a:avLst/>
          </a:prstGeom>
          <a:solidFill>
            <a:srgbClr val="92D05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lèche droite 11"/>
          <p:cNvSpPr/>
          <p:nvPr/>
        </p:nvSpPr>
        <p:spPr>
          <a:xfrm>
            <a:off x="5271247" y="3361765"/>
            <a:ext cx="1028700" cy="484632"/>
          </a:xfrm>
          <a:prstGeom prst="rightArrow">
            <a:avLst/>
          </a:prstGeom>
          <a:solidFill>
            <a:srgbClr val="92D05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3173506" y="4948518"/>
            <a:ext cx="5230906" cy="954107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Épreuve de CCF = composition</a:t>
            </a:r>
          </a:p>
          <a:p>
            <a:pPr algn="ctr"/>
            <a:r>
              <a:rPr lang="fr-FR" sz="2800" dirty="0">
                <a:solidFill>
                  <a:schemeClr val="bg1"/>
                </a:solidFill>
                <a:latin typeface="Berlin Sans FB" panose="020E0602020502020306" pitchFamily="34" charset="0"/>
              </a:rPr>
              <a:t>p</a:t>
            </a:r>
            <a:r>
              <a:rPr lang="fr-FR" sz="28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ortant sur l’un des axes ou OTC</a:t>
            </a:r>
            <a:endParaRPr lang="fr-FR" sz="28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772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/>
      <p:bldP spid="9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65102" y="260074"/>
            <a:ext cx="76049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solidFill>
                  <a:srgbClr val="C00000"/>
                </a:solidFill>
                <a:latin typeface="Berlin Sans FB" panose="020E0602020502020306" pitchFamily="34" charset="0"/>
              </a:rPr>
              <a:t>Thème 1 : Comprendre un régime politique : la démocratie</a:t>
            </a:r>
          </a:p>
        </p:txBody>
      </p:sp>
      <p:sp>
        <p:nvSpPr>
          <p:cNvPr id="5" name="Rectangle 4"/>
          <p:cNvSpPr/>
          <p:nvPr/>
        </p:nvSpPr>
        <p:spPr>
          <a:xfrm>
            <a:off x="778483" y="808456"/>
            <a:ext cx="780377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u="sng" dirty="0">
                <a:solidFill>
                  <a:srgbClr val="C00000"/>
                </a:solidFill>
                <a:latin typeface="Berlin Sans FB" panose="020E0602020502020306" pitchFamily="34" charset="0"/>
              </a:rPr>
              <a:t>Introduction</a:t>
            </a:r>
            <a:r>
              <a:rPr lang="fr-FR" sz="2000" dirty="0">
                <a:solidFill>
                  <a:srgbClr val="C00000"/>
                </a:solidFill>
                <a:latin typeface="Berlin Sans FB" panose="020E0602020502020306" pitchFamily="34" charset="0"/>
              </a:rPr>
              <a:t> </a:t>
            </a:r>
            <a:r>
              <a:rPr lang="fr-FR" sz="2000" dirty="0" smtClean="0">
                <a:solidFill>
                  <a:srgbClr val="92D050"/>
                </a:solidFill>
                <a:latin typeface="Berlin Sans FB" panose="020E0602020502020306" pitchFamily="34" charset="0"/>
              </a:rPr>
              <a:t>:</a:t>
            </a:r>
          </a:p>
          <a:p>
            <a:r>
              <a:rPr lang="fr-FR" sz="2000" dirty="0" smtClean="0">
                <a:solidFill>
                  <a:srgbClr val="92D050"/>
                </a:solidFill>
                <a:latin typeface="Berlin Sans FB" panose="020E0602020502020306" pitchFamily="34" charset="0"/>
              </a:rPr>
              <a:t> </a:t>
            </a:r>
            <a:r>
              <a:rPr lang="fr-FR" sz="2000" dirty="0">
                <a:solidFill>
                  <a:srgbClr val="92D050"/>
                </a:solidFill>
                <a:latin typeface="Berlin Sans FB" panose="020E0602020502020306" pitchFamily="34" charset="0"/>
              </a:rPr>
              <a:t>la démocratie, les démocraties : quelles caractéristiques aujourd’hui ?</a:t>
            </a:r>
          </a:p>
        </p:txBody>
      </p:sp>
      <p:sp>
        <p:nvSpPr>
          <p:cNvPr id="6" name="Rectangle 5"/>
          <p:cNvSpPr/>
          <p:nvPr/>
        </p:nvSpPr>
        <p:spPr>
          <a:xfrm>
            <a:off x="778482" y="1787794"/>
            <a:ext cx="531751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u="sng" dirty="0">
                <a:solidFill>
                  <a:srgbClr val="C00000"/>
                </a:solidFill>
                <a:latin typeface="Berlin Sans FB" panose="020E0602020502020306" pitchFamily="34" charset="0"/>
              </a:rPr>
              <a:t>Axe 1 </a:t>
            </a:r>
            <a:r>
              <a:rPr lang="fr-FR" sz="2000" dirty="0" smtClean="0">
                <a:solidFill>
                  <a:srgbClr val="92D050"/>
                </a:solidFill>
                <a:latin typeface="Berlin Sans FB" panose="020E0602020502020306" pitchFamily="34" charset="0"/>
              </a:rPr>
              <a:t>- Penser </a:t>
            </a:r>
            <a:r>
              <a:rPr lang="fr-FR" sz="2000" dirty="0">
                <a:solidFill>
                  <a:srgbClr val="92D050"/>
                </a:solidFill>
                <a:latin typeface="Berlin Sans FB" panose="020E0602020502020306" pitchFamily="34" charset="0"/>
              </a:rPr>
              <a:t>la démocratie : </a:t>
            </a:r>
            <a:endParaRPr lang="fr-FR" sz="2000" dirty="0" smtClean="0">
              <a:solidFill>
                <a:srgbClr val="92D050"/>
              </a:solidFill>
              <a:latin typeface="Berlin Sans FB" panose="020E0602020502020306" pitchFamily="34" charset="0"/>
            </a:endParaRPr>
          </a:p>
          <a:p>
            <a:r>
              <a:rPr lang="fr-FR" sz="2000" dirty="0" smtClean="0">
                <a:solidFill>
                  <a:srgbClr val="92D050"/>
                </a:solidFill>
                <a:latin typeface="Berlin Sans FB" panose="020E0602020502020306" pitchFamily="34" charset="0"/>
              </a:rPr>
              <a:t>démocratie </a:t>
            </a:r>
            <a:r>
              <a:rPr lang="fr-FR" sz="2000" dirty="0">
                <a:solidFill>
                  <a:srgbClr val="92D050"/>
                </a:solidFill>
                <a:latin typeface="Berlin Sans FB" panose="020E0602020502020306" pitchFamily="34" charset="0"/>
              </a:rPr>
              <a:t>directe et </a:t>
            </a:r>
            <a:r>
              <a:rPr lang="fr-FR" sz="2000" dirty="0" smtClean="0">
                <a:solidFill>
                  <a:srgbClr val="92D050"/>
                </a:solidFill>
                <a:latin typeface="Berlin Sans FB" panose="020E0602020502020306" pitchFamily="34" charset="0"/>
              </a:rPr>
              <a:t>démocratie représentative</a:t>
            </a:r>
            <a:endParaRPr lang="fr-FR" sz="2000" dirty="0">
              <a:solidFill>
                <a:srgbClr val="92D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0" y="1593286"/>
            <a:ext cx="5360894" cy="1200329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Une 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démocratie directe mais limitée : </a:t>
            </a:r>
            <a:endParaRPr lang="fr-FR" dirty="0" smtClean="0">
              <a:solidFill>
                <a:schemeClr val="bg1"/>
              </a:solidFill>
              <a:latin typeface="Berlin Sans FB" panose="020E0602020502020306" pitchFamily="34" charset="0"/>
            </a:endParaRPr>
          </a:p>
          <a:p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	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être 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citoyen à Athènes au Ve siècle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.</a:t>
            </a:r>
          </a:p>
          <a:p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- Participer ou être représenté : Benjamin Constant, </a:t>
            </a:r>
            <a:endParaRPr lang="fr-FR" dirty="0" smtClean="0">
              <a:solidFill>
                <a:schemeClr val="bg1"/>
              </a:solidFill>
              <a:latin typeface="Berlin Sans FB" panose="020E0602020502020306" pitchFamily="34" charset="0"/>
            </a:endParaRPr>
          </a:p>
          <a:p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	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« 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liberté des Anciens, liberté des Modernes ».</a:t>
            </a:r>
          </a:p>
        </p:txBody>
      </p:sp>
      <p:sp>
        <p:nvSpPr>
          <p:cNvPr id="9" name="Rectangle 8"/>
          <p:cNvSpPr/>
          <p:nvPr/>
        </p:nvSpPr>
        <p:spPr>
          <a:xfrm>
            <a:off x="778482" y="3551823"/>
            <a:ext cx="46891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u="sng" dirty="0">
                <a:solidFill>
                  <a:srgbClr val="C00000"/>
                </a:solidFill>
                <a:latin typeface="Berlin Sans FB" panose="020E0602020502020306" pitchFamily="34" charset="0"/>
              </a:rPr>
              <a:t>Axe 2</a:t>
            </a:r>
            <a:r>
              <a:rPr lang="fr-FR" sz="2000" dirty="0">
                <a:solidFill>
                  <a:srgbClr val="92D050"/>
                </a:solidFill>
                <a:latin typeface="Berlin Sans FB" panose="020E0602020502020306" pitchFamily="34" charset="0"/>
              </a:rPr>
              <a:t> </a:t>
            </a:r>
            <a:r>
              <a:rPr lang="fr-FR" sz="2000" dirty="0" smtClean="0">
                <a:solidFill>
                  <a:srgbClr val="92D050"/>
                </a:solidFill>
                <a:latin typeface="Berlin Sans FB" panose="020E0602020502020306" pitchFamily="34" charset="0"/>
              </a:rPr>
              <a:t>- Avancées </a:t>
            </a:r>
            <a:r>
              <a:rPr lang="fr-FR" sz="2000" dirty="0">
                <a:solidFill>
                  <a:srgbClr val="92D050"/>
                </a:solidFill>
                <a:latin typeface="Berlin Sans FB" panose="020E0602020502020306" pitchFamily="34" charset="0"/>
              </a:rPr>
              <a:t>et reculs des démocraties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6096000" y="3080318"/>
            <a:ext cx="5360894" cy="1754326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L’inquiétude 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de Tocqueville : de la démocratie à la tyrannie 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? 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Crises 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et fin de la démocratie : le Chili de 1970 à 1973. </a:t>
            </a:r>
            <a:endParaRPr lang="fr-FR" dirty="0" smtClean="0">
              <a:solidFill>
                <a:schemeClr val="bg1"/>
              </a:solidFill>
              <a:latin typeface="Berlin Sans FB" panose="020E0602020502020306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D’un 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régime autoritaire à la démocratie : le Portugal et l’Espagne de 1974 à 1982.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78482" y="5208131"/>
            <a:ext cx="49007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u="sng" dirty="0" smtClean="0">
                <a:solidFill>
                  <a:srgbClr val="C00000"/>
                </a:solidFill>
                <a:latin typeface="Berlin Sans FB" panose="020E0602020502020306" pitchFamily="34" charset="0"/>
              </a:rPr>
              <a:t>OTC</a:t>
            </a:r>
            <a:r>
              <a:rPr lang="fr-FR" sz="2000" dirty="0" smtClean="0">
                <a:solidFill>
                  <a:srgbClr val="92D050"/>
                </a:solidFill>
                <a:latin typeface="Berlin Sans FB" panose="020E0602020502020306" pitchFamily="34" charset="0"/>
              </a:rPr>
              <a:t>  - L’Union </a:t>
            </a:r>
            <a:r>
              <a:rPr lang="fr-FR" sz="2000" dirty="0">
                <a:solidFill>
                  <a:srgbClr val="92D050"/>
                </a:solidFill>
                <a:latin typeface="Berlin Sans FB" panose="020E0602020502020306" pitchFamily="34" charset="0"/>
              </a:rPr>
              <a:t>européenne et la démocratie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096000" y="5008077"/>
            <a:ext cx="5360894" cy="1477328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Le 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fonctionnement de l’Union européenne : </a:t>
            </a:r>
            <a:endParaRPr lang="fr-FR" dirty="0" smtClean="0">
              <a:solidFill>
                <a:schemeClr val="bg1"/>
              </a:solidFill>
              <a:latin typeface="Berlin Sans FB" panose="020E0602020502020306" pitchFamily="34" charset="0"/>
            </a:endParaRPr>
          </a:p>
          <a:p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	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démocratie 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représentative et démocratie 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	déléguée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. </a:t>
            </a:r>
            <a:endParaRPr lang="fr-FR" dirty="0" smtClean="0">
              <a:solidFill>
                <a:schemeClr val="bg1"/>
              </a:solidFill>
              <a:latin typeface="Berlin Sans FB" panose="020E0602020502020306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L’Union 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européenne face aux citoyens et aux États : </a:t>
            </a:r>
            <a:endParaRPr lang="fr-FR" dirty="0" smtClean="0">
              <a:solidFill>
                <a:schemeClr val="bg1"/>
              </a:solidFill>
              <a:latin typeface="Berlin Sans FB" panose="020E0602020502020306" pitchFamily="34" charset="0"/>
            </a:endParaRPr>
          </a:p>
          <a:p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	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les 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remises en question depuis 1992.</a:t>
            </a:r>
          </a:p>
        </p:txBody>
      </p:sp>
    </p:spTree>
    <p:extLst>
      <p:ext uri="{BB962C8B-B14F-4D97-AF65-F5344CB8AC3E}">
        <p14:creationId xmlns:p14="http://schemas.microsoft.com/office/powerpoint/2010/main" val="1342484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9" grpId="0"/>
      <p:bldP spid="10" grpId="0" animBg="1"/>
      <p:bldP spid="11" grpId="0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8482" y="731651"/>
            <a:ext cx="833822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u="sng" dirty="0">
                <a:solidFill>
                  <a:srgbClr val="C00000"/>
                </a:solidFill>
                <a:latin typeface="Berlin Sans FB" panose="020E0602020502020306" pitchFamily="34" charset="0"/>
              </a:rPr>
              <a:t>Introduction</a:t>
            </a:r>
            <a:r>
              <a:rPr lang="fr-FR" sz="2000" dirty="0">
                <a:solidFill>
                  <a:srgbClr val="C00000"/>
                </a:solidFill>
                <a:latin typeface="Berlin Sans FB" panose="020E0602020502020306" pitchFamily="34" charset="0"/>
              </a:rPr>
              <a:t> </a:t>
            </a:r>
            <a:r>
              <a:rPr lang="fr-FR" sz="2000" dirty="0" smtClean="0">
                <a:solidFill>
                  <a:srgbClr val="92D050"/>
                </a:solidFill>
                <a:latin typeface="Berlin Sans FB" panose="020E0602020502020306" pitchFamily="34" charset="0"/>
              </a:rPr>
              <a:t>:</a:t>
            </a:r>
          </a:p>
          <a:p>
            <a:r>
              <a:rPr lang="fr-FR" sz="2000" dirty="0">
                <a:solidFill>
                  <a:srgbClr val="92D050"/>
                </a:solidFill>
                <a:latin typeface="Berlin Sans FB" panose="020E0602020502020306" pitchFamily="34" charset="0"/>
              </a:rPr>
              <a:t> </a:t>
            </a:r>
            <a:r>
              <a:rPr lang="fr-FR" sz="2000" dirty="0" smtClean="0">
                <a:solidFill>
                  <a:srgbClr val="92D050"/>
                </a:solidFill>
                <a:latin typeface="Berlin Sans FB" panose="020E0602020502020306" pitchFamily="34" charset="0"/>
              </a:rPr>
              <a:t>Les </a:t>
            </a:r>
            <a:r>
              <a:rPr lang="fr-FR" sz="2000" dirty="0">
                <a:solidFill>
                  <a:srgbClr val="92D050"/>
                </a:solidFill>
                <a:latin typeface="Berlin Sans FB" panose="020E0602020502020306" pitchFamily="34" charset="0"/>
              </a:rPr>
              <a:t>caractéristiques de la puissance à l’échelle internationale aujourd’hui</a:t>
            </a:r>
          </a:p>
        </p:txBody>
      </p:sp>
      <p:sp>
        <p:nvSpPr>
          <p:cNvPr id="6" name="Rectangle 5"/>
          <p:cNvSpPr/>
          <p:nvPr/>
        </p:nvSpPr>
        <p:spPr>
          <a:xfrm>
            <a:off x="778482" y="1787794"/>
            <a:ext cx="531751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u="sng" dirty="0">
                <a:solidFill>
                  <a:srgbClr val="C00000"/>
                </a:solidFill>
                <a:latin typeface="Berlin Sans FB" panose="020E0602020502020306" pitchFamily="34" charset="0"/>
              </a:rPr>
              <a:t>Axe 1 </a:t>
            </a:r>
            <a:r>
              <a:rPr lang="fr-FR" sz="2000" dirty="0">
                <a:solidFill>
                  <a:srgbClr val="92D050"/>
                </a:solidFill>
                <a:latin typeface="Berlin Sans FB" panose="020E0602020502020306" pitchFamily="34" charset="0"/>
              </a:rPr>
              <a:t>-Essor et déclin </a:t>
            </a:r>
            <a:r>
              <a:rPr lang="fr-FR" sz="2000" dirty="0" smtClean="0">
                <a:solidFill>
                  <a:srgbClr val="92D050"/>
                </a:solidFill>
                <a:latin typeface="Berlin Sans FB" panose="020E0602020502020306" pitchFamily="34" charset="0"/>
              </a:rPr>
              <a:t>des puissances </a:t>
            </a:r>
            <a:r>
              <a:rPr lang="fr-FR" sz="2000" dirty="0">
                <a:solidFill>
                  <a:srgbClr val="92D050"/>
                </a:solidFill>
                <a:latin typeface="Berlin Sans FB" panose="020E0602020502020306" pitchFamily="34" charset="0"/>
              </a:rPr>
              <a:t>: </a:t>
            </a:r>
            <a:endParaRPr lang="fr-FR" sz="2000" dirty="0" smtClean="0">
              <a:solidFill>
                <a:srgbClr val="92D050"/>
              </a:solidFill>
              <a:latin typeface="Berlin Sans FB" panose="020E0602020502020306" pitchFamily="34" charset="0"/>
            </a:endParaRPr>
          </a:p>
          <a:p>
            <a:r>
              <a:rPr lang="fr-FR" sz="2000" dirty="0">
                <a:solidFill>
                  <a:srgbClr val="92D050"/>
                </a:solidFill>
                <a:latin typeface="Berlin Sans FB" panose="020E0602020502020306" pitchFamily="34" charset="0"/>
              </a:rPr>
              <a:t>	</a:t>
            </a:r>
            <a:r>
              <a:rPr lang="fr-FR" sz="2000" dirty="0" smtClean="0">
                <a:solidFill>
                  <a:srgbClr val="92D050"/>
                </a:solidFill>
                <a:latin typeface="Berlin Sans FB" panose="020E0602020502020306" pitchFamily="34" charset="0"/>
              </a:rPr>
              <a:t>un regard historique</a:t>
            </a:r>
            <a:endParaRPr lang="fr-FR" sz="2000" dirty="0">
              <a:solidFill>
                <a:srgbClr val="92D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5999" y="1524464"/>
            <a:ext cx="5360894" cy="923330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L’empire ottoman, de l’essor au déclin.</a:t>
            </a:r>
          </a:p>
          <a:p>
            <a:pPr marL="285750" indent="-285750">
              <a:buFontTx/>
              <a:buChar char="-"/>
            </a:pP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- Une puissance qui se reconstruit après l’éclatement 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d’un empire 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: la Russie depuis 1991</a:t>
            </a:r>
          </a:p>
        </p:txBody>
      </p:sp>
      <p:sp>
        <p:nvSpPr>
          <p:cNvPr id="9" name="Rectangle 8"/>
          <p:cNvSpPr/>
          <p:nvPr/>
        </p:nvSpPr>
        <p:spPr>
          <a:xfrm>
            <a:off x="778482" y="3551823"/>
            <a:ext cx="459613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u="sng" dirty="0">
                <a:solidFill>
                  <a:srgbClr val="C00000"/>
                </a:solidFill>
                <a:latin typeface="Berlin Sans FB" panose="020E0602020502020306" pitchFamily="34" charset="0"/>
              </a:rPr>
              <a:t>Axe 2</a:t>
            </a:r>
            <a:r>
              <a:rPr lang="fr-FR" sz="2000" dirty="0">
                <a:solidFill>
                  <a:srgbClr val="92D050"/>
                </a:solidFill>
                <a:latin typeface="Berlin Sans FB" panose="020E0602020502020306" pitchFamily="34" charset="0"/>
              </a:rPr>
              <a:t> -Formes indirectes de </a:t>
            </a:r>
            <a:r>
              <a:rPr lang="fr-FR" sz="2000" dirty="0" smtClean="0">
                <a:solidFill>
                  <a:srgbClr val="92D050"/>
                </a:solidFill>
                <a:latin typeface="Berlin Sans FB" panose="020E0602020502020306" pitchFamily="34" charset="0"/>
              </a:rPr>
              <a:t>la puissance </a:t>
            </a:r>
            <a:r>
              <a:rPr lang="fr-FR" sz="2000" dirty="0">
                <a:solidFill>
                  <a:srgbClr val="92D050"/>
                </a:solidFill>
                <a:latin typeface="Berlin Sans FB" panose="020E0602020502020306" pitchFamily="34" charset="0"/>
              </a:rPr>
              <a:t>: </a:t>
            </a:r>
            <a:endParaRPr lang="fr-FR" sz="2000" dirty="0" smtClean="0">
              <a:solidFill>
                <a:srgbClr val="92D050"/>
              </a:solidFill>
              <a:latin typeface="Berlin Sans FB" panose="020E0602020502020306" pitchFamily="34" charset="0"/>
            </a:endParaRPr>
          </a:p>
          <a:p>
            <a:r>
              <a:rPr lang="fr-FR" sz="2000" dirty="0">
                <a:solidFill>
                  <a:srgbClr val="92D050"/>
                </a:solidFill>
                <a:latin typeface="Berlin Sans FB" panose="020E0602020502020306" pitchFamily="34" charset="0"/>
              </a:rPr>
              <a:t>	</a:t>
            </a:r>
            <a:r>
              <a:rPr lang="fr-FR" sz="2000" dirty="0" smtClean="0">
                <a:solidFill>
                  <a:srgbClr val="92D050"/>
                </a:solidFill>
                <a:latin typeface="Berlin Sans FB" panose="020E0602020502020306" pitchFamily="34" charset="0"/>
              </a:rPr>
              <a:t>une approche géopolitique</a:t>
            </a:r>
            <a:endParaRPr lang="fr-FR" sz="2000" dirty="0">
              <a:solidFill>
                <a:srgbClr val="92D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95999" y="2536160"/>
            <a:ext cx="5360894" cy="2031325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L’enjeu de la langue : anglais et français dans les 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relations internationales</a:t>
            </a:r>
            <a:endParaRPr lang="fr-FR" dirty="0">
              <a:solidFill>
                <a:schemeClr val="bg1"/>
              </a:solidFill>
              <a:latin typeface="Berlin Sans FB" panose="020E0602020502020306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Les 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nouvelles technologies : puissance des géants 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du numérique </a:t>
            </a:r>
            <a:r>
              <a:rPr lang="fr-FR" sz="1400" dirty="0">
                <a:solidFill>
                  <a:schemeClr val="bg1"/>
                </a:solidFill>
                <a:latin typeface="Berlin Sans FB" panose="020E0602020502020306" pitchFamily="34" charset="0"/>
              </a:rPr>
              <a:t>(GAFAM, BATX…), 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impuissance des États 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et des 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organisations internationales ?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La 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maîtrise des voies de communication : </a:t>
            </a:r>
            <a:endParaRPr lang="fr-FR" dirty="0" smtClean="0">
              <a:solidFill>
                <a:schemeClr val="bg1"/>
              </a:solidFill>
              <a:latin typeface="Berlin Sans FB" panose="020E0602020502020306" pitchFamily="34" charset="0"/>
            </a:endParaRPr>
          </a:p>
          <a:p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	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les 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« 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nouvelles routes 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de la Soie ».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78482" y="5208131"/>
            <a:ext cx="43667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u="sng" dirty="0" smtClean="0">
                <a:solidFill>
                  <a:srgbClr val="C00000"/>
                </a:solidFill>
                <a:latin typeface="Berlin Sans FB" panose="020E0602020502020306" pitchFamily="34" charset="0"/>
              </a:rPr>
              <a:t>OTC</a:t>
            </a:r>
            <a:r>
              <a:rPr lang="fr-FR" sz="2000" dirty="0">
                <a:solidFill>
                  <a:srgbClr val="92D050"/>
                </a:solidFill>
                <a:latin typeface="Berlin Sans FB" panose="020E0602020502020306" pitchFamily="34" charset="0"/>
              </a:rPr>
              <a:t>  -La puissance des États-Unis</a:t>
            </a:r>
          </a:p>
          <a:p>
            <a:r>
              <a:rPr lang="fr-FR" sz="2000" dirty="0" smtClean="0">
                <a:solidFill>
                  <a:srgbClr val="92D050"/>
                </a:solidFill>
                <a:latin typeface="Berlin Sans FB" panose="020E0602020502020306" pitchFamily="34" charset="0"/>
              </a:rPr>
              <a:t>	aujourd’hui</a:t>
            </a:r>
            <a:endParaRPr lang="fr-FR" sz="2000" dirty="0">
              <a:solidFill>
                <a:srgbClr val="92D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95999" y="4655851"/>
            <a:ext cx="5360894" cy="2000548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Les lieux et les formes de la puissance aux 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États-Unis </a:t>
            </a:r>
            <a:r>
              <a:rPr lang="fr-FR" sz="16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(siège </a:t>
            </a:r>
            <a:r>
              <a:rPr lang="fr-FR" sz="1600" dirty="0">
                <a:solidFill>
                  <a:schemeClr val="bg1"/>
                </a:solidFill>
                <a:latin typeface="Berlin Sans FB" panose="020E0602020502020306" pitchFamily="34" charset="0"/>
              </a:rPr>
              <a:t>de l’ONU, Hollywood, Massachussetts Institute </a:t>
            </a:r>
            <a:r>
              <a:rPr lang="fr-FR" sz="16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of </a:t>
            </a:r>
            <a:r>
              <a:rPr lang="fr-FR" sz="1600" dirty="0" err="1" smtClean="0">
                <a:solidFill>
                  <a:schemeClr val="bg1"/>
                </a:solidFill>
                <a:latin typeface="Berlin Sans FB" panose="020E0602020502020306" pitchFamily="34" charset="0"/>
              </a:rPr>
              <a:t>Technology</a:t>
            </a:r>
            <a:r>
              <a:rPr lang="fr-FR" sz="1600" dirty="0">
                <a:solidFill>
                  <a:schemeClr val="bg1"/>
                </a:solidFill>
                <a:latin typeface="Berlin Sans FB" panose="020E0602020502020306" pitchFamily="34" charset="0"/>
              </a:rPr>
              <a:t>…).</a:t>
            </a:r>
          </a:p>
          <a:p>
            <a:pPr marL="285750" indent="-285750">
              <a:buFontTx/>
              <a:buChar char="-"/>
            </a:pPr>
            <a:r>
              <a:rPr lang="fr-FR" smtClean="0">
                <a:solidFill>
                  <a:schemeClr val="bg1"/>
                </a:solidFill>
                <a:latin typeface="Berlin Sans FB" panose="020E0602020502020306" pitchFamily="34" charset="0"/>
              </a:rPr>
              <a:t>Unilatéralisme 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et multilatéralisme </a:t>
            </a:r>
            <a:r>
              <a:rPr lang="fr-FR" sz="1600" dirty="0">
                <a:solidFill>
                  <a:schemeClr val="bg1"/>
                </a:solidFill>
                <a:latin typeface="Berlin Sans FB" panose="020E0602020502020306" pitchFamily="34" charset="0"/>
              </a:rPr>
              <a:t>: un débat international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Points 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d’appui et zones d’influence des États-Unis dans 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un monde 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multipolaire..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18416" y="183199"/>
            <a:ext cx="8659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solidFill>
                  <a:srgbClr val="C00000"/>
                </a:solidFill>
                <a:latin typeface="Berlin Sans FB" panose="020E0602020502020306" pitchFamily="34" charset="0"/>
              </a:rPr>
              <a:t>Thème 2 : Analyser les dynamiques des puissances internationales</a:t>
            </a:r>
          </a:p>
        </p:txBody>
      </p:sp>
    </p:spTree>
    <p:extLst>
      <p:ext uri="{BB962C8B-B14F-4D97-AF65-F5344CB8AC3E}">
        <p14:creationId xmlns:p14="http://schemas.microsoft.com/office/powerpoint/2010/main" val="3638541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9" grpId="0"/>
      <p:bldP spid="10" grpId="0" animBg="1"/>
      <p:bldP spid="11" grpId="0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8482" y="731651"/>
            <a:ext cx="833822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u="sng" dirty="0">
                <a:solidFill>
                  <a:srgbClr val="C00000"/>
                </a:solidFill>
                <a:latin typeface="Berlin Sans FB" panose="020E0602020502020306" pitchFamily="34" charset="0"/>
              </a:rPr>
              <a:t>Introduction</a:t>
            </a:r>
            <a:r>
              <a:rPr lang="fr-FR" sz="2000" dirty="0">
                <a:solidFill>
                  <a:srgbClr val="C00000"/>
                </a:solidFill>
                <a:latin typeface="Berlin Sans FB" panose="020E0602020502020306" pitchFamily="34" charset="0"/>
              </a:rPr>
              <a:t> </a:t>
            </a:r>
            <a:r>
              <a:rPr lang="fr-FR" sz="2000" dirty="0" smtClean="0">
                <a:solidFill>
                  <a:srgbClr val="92D050"/>
                </a:solidFill>
                <a:latin typeface="Berlin Sans FB" panose="020E0602020502020306" pitchFamily="34" charset="0"/>
              </a:rPr>
              <a:t>:</a:t>
            </a:r>
          </a:p>
          <a:p>
            <a:r>
              <a:rPr lang="fr-FR" sz="2000" dirty="0">
                <a:solidFill>
                  <a:srgbClr val="92D050"/>
                </a:solidFill>
                <a:latin typeface="Berlin Sans FB" panose="020E0602020502020306" pitchFamily="34" charset="0"/>
              </a:rPr>
              <a:t> </a:t>
            </a:r>
            <a:r>
              <a:rPr lang="fr-FR" sz="2000" dirty="0" smtClean="0">
                <a:solidFill>
                  <a:srgbClr val="92D050"/>
                </a:solidFill>
                <a:latin typeface="Berlin Sans FB" panose="020E0602020502020306" pitchFamily="34" charset="0"/>
              </a:rPr>
              <a:t>Les </a:t>
            </a:r>
            <a:r>
              <a:rPr lang="fr-FR" sz="2000" dirty="0">
                <a:solidFill>
                  <a:srgbClr val="92D050"/>
                </a:solidFill>
                <a:latin typeface="Berlin Sans FB" panose="020E0602020502020306" pitchFamily="34" charset="0"/>
              </a:rPr>
              <a:t>frontières dans le monde d’aujourd’hui</a:t>
            </a:r>
          </a:p>
        </p:txBody>
      </p:sp>
      <p:sp>
        <p:nvSpPr>
          <p:cNvPr id="6" name="Rectangle 5"/>
          <p:cNvSpPr/>
          <p:nvPr/>
        </p:nvSpPr>
        <p:spPr>
          <a:xfrm>
            <a:off x="778482" y="1787794"/>
            <a:ext cx="531751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u="sng" dirty="0">
                <a:solidFill>
                  <a:srgbClr val="C00000"/>
                </a:solidFill>
                <a:latin typeface="Berlin Sans FB" panose="020E0602020502020306" pitchFamily="34" charset="0"/>
              </a:rPr>
              <a:t>Axe 1 </a:t>
            </a:r>
            <a:r>
              <a:rPr lang="fr-FR" sz="2000" dirty="0">
                <a:solidFill>
                  <a:srgbClr val="92D050"/>
                </a:solidFill>
                <a:latin typeface="Berlin Sans FB" panose="020E0602020502020306" pitchFamily="34" charset="0"/>
              </a:rPr>
              <a:t>-Tracer des frontières,</a:t>
            </a:r>
          </a:p>
          <a:p>
            <a:r>
              <a:rPr lang="fr-FR" sz="2000" dirty="0" smtClean="0">
                <a:solidFill>
                  <a:srgbClr val="92D050"/>
                </a:solidFill>
                <a:latin typeface="Berlin Sans FB" panose="020E0602020502020306" pitchFamily="34" charset="0"/>
              </a:rPr>
              <a:t>	approche </a:t>
            </a:r>
            <a:r>
              <a:rPr lang="fr-FR" sz="2000" dirty="0">
                <a:solidFill>
                  <a:srgbClr val="92D050"/>
                </a:solidFill>
                <a:latin typeface="Berlin Sans FB" panose="020E0602020502020306" pitchFamily="34" charset="0"/>
              </a:rPr>
              <a:t>géopolitique</a:t>
            </a:r>
          </a:p>
        </p:txBody>
      </p:sp>
      <p:sp>
        <p:nvSpPr>
          <p:cNvPr id="7" name="Rectangle 6"/>
          <p:cNvSpPr/>
          <p:nvPr/>
        </p:nvSpPr>
        <p:spPr>
          <a:xfrm>
            <a:off x="6287067" y="887752"/>
            <a:ext cx="5360894" cy="1477328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Pour se protéger : Le limes rhénan.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Pour 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se partager des territoires : la conférence de Berlin 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et le 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partage de l’Afrique.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Pour 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séparer deux systèmes politiques : la frontière 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entre les 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deux Corée.</a:t>
            </a:r>
          </a:p>
        </p:txBody>
      </p:sp>
      <p:sp>
        <p:nvSpPr>
          <p:cNvPr id="9" name="Rectangle 8"/>
          <p:cNvSpPr/>
          <p:nvPr/>
        </p:nvSpPr>
        <p:spPr>
          <a:xfrm>
            <a:off x="778482" y="3551823"/>
            <a:ext cx="33425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u="sng" dirty="0">
                <a:solidFill>
                  <a:srgbClr val="C00000"/>
                </a:solidFill>
                <a:latin typeface="Berlin Sans FB" panose="020E0602020502020306" pitchFamily="34" charset="0"/>
              </a:rPr>
              <a:t>Axe 2</a:t>
            </a:r>
            <a:r>
              <a:rPr lang="fr-FR" sz="2000" dirty="0">
                <a:solidFill>
                  <a:srgbClr val="92D050"/>
                </a:solidFill>
                <a:latin typeface="Berlin Sans FB" panose="020E0602020502020306" pitchFamily="34" charset="0"/>
              </a:rPr>
              <a:t> -Les frontières en débat</a:t>
            </a:r>
          </a:p>
        </p:txBody>
      </p:sp>
      <p:sp>
        <p:nvSpPr>
          <p:cNvPr id="10" name="Rectangle 9"/>
          <p:cNvSpPr/>
          <p:nvPr/>
        </p:nvSpPr>
        <p:spPr>
          <a:xfrm>
            <a:off x="6287067" y="2874715"/>
            <a:ext cx="5360894" cy="1754326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Reconnaître la frontière : la frontière germano-polonaise 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de 1939 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à 1990, entre guerre et diplomatie.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Dépasser 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les frontières : le droit de la mer </a:t>
            </a:r>
            <a:r>
              <a:rPr lang="fr-FR" sz="1600" dirty="0">
                <a:solidFill>
                  <a:schemeClr val="bg1"/>
                </a:solidFill>
                <a:latin typeface="Berlin Sans FB" panose="020E0602020502020306" pitchFamily="34" charset="0"/>
              </a:rPr>
              <a:t>(identique </a:t>
            </a:r>
            <a:r>
              <a:rPr lang="fr-FR" sz="16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sur l’ensemble </a:t>
            </a:r>
            <a:r>
              <a:rPr lang="fr-FR" sz="1600" dirty="0">
                <a:solidFill>
                  <a:schemeClr val="bg1"/>
                </a:solidFill>
                <a:latin typeface="Berlin Sans FB" panose="020E0602020502020306" pitchFamily="34" charset="0"/>
              </a:rPr>
              <a:t>des mers et des océans, indépendamment </a:t>
            </a:r>
            <a:r>
              <a:rPr lang="fr-FR" sz="16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des frontières</a:t>
            </a:r>
            <a:r>
              <a:rPr lang="fr-FR" sz="1600" dirty="0">
                <a:solidFill>
                  <a:schemeClr val="bg1"/>
                </a:solidFill>
                <a:latin typeface="Berlin Sans FB" panose="020E0602020502020306" pitchFamily="34" charset="0"/>
              </a:rPr>
              <a:t>).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78482" y="5208131"/>
            <a:ext cx="43667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u="sng" dirty="0" smtClean="0">
                <a:solidFill>
                  <a:srgbClr val="C00000"/>
                </a:solidFill>
                <a:latin typeface="Berlin Sans FB" panose="020E0602020502020306" pitchFamily="34" charset="0"/>
              </a:rPr>
              <a:t>OTC</a:t>
            </a:r>
            <a:r>
              <a:rPr lang="fr-FR" sz="2000" dirty="0">
                <a:solidFill>
                  <a:srgbClr val="92D050"/>
                </a:solidFill>
                <a:latin typeface="Berlin Sans FB" panose="020E0602020502020306" pitchFamily="34" charset="0"/>
              </a:rPr>
              <a:t>  -Les frontières internes et</a:t>
            </a:r>
          </a:p>
          <a:p>
            <a:r>
              <a:rPr lang="fr-FR" sz="2000" dirty="0">
                <a:solidFill>
                  <a:srgbClr val="92D050"/>
                </a:solidFill>
                <a:latin typeface="Berlin Sans FB" panose="020E0602020502020306" pitchFamily="34" charset="0"/>
              </a:rPr>
              <a:t>externes de </a:t>
            </a:r>
            <a:r>
              <a:rPr lang="fr-FR" sz="2000" dirty="0" smtClean="0">
                <a:solidFill>
                  <a:srgbClr val="92D050"/>
                </a:solidFill>
                <a:latin typeface="Berlin Sans FB" panose="020E0602020502020306" pitchFamily="34" charset="0"/>
              </a:rPr>
              <a:t>l’Union européenne</a:t>
            </a:r>
            <a:endParaRPr lang="fr-FR" sz="2000" dirty="0">
              <a:solidFill>
                <a:srgbClr val="92D050"/>
              </a:solidFill>
              <a:latin typeface="Berlin Sans FB" panose="020E0602020502020306" pitchFamily="34" charset="0"/>
            </a:endParaRPr>
          </a:p>
          <a:p>
            <a:endParaRPr lang="fr-FR" sz="2000" dirty="0">
              <a:solidFill>
                <a:srgbClr val="92D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287067" y="4977298"/>
            <a:ext cx="5360894" cy="1477328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Les enjeux de Schengen et du contrôle aux frontières 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: venir 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en Europe, passer la frontière.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Les 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frontières d’un État adhérent.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Les 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espaces transfrontaliers intra-européens : passer 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et dépasser 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la frontière au quotidien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461447" y="181620"/>
            <a:ext cx="92691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solidFill>
                  <a:srgbClr val="C00000"/>
                </a:solidFill>
                <a:latin typeface="Berlin Sans FB" panose="020E0602020502020306" pitchFamily="34" charset="0"/>
              </a:rPr>
              <a:t>Thème 3 : Étudier les divisions politiques du monde : les frontières</a:t>
            </a:r>
          </a:p>
        </p:txBody>
      </p:sp>
    </p:spTree>
    <p:extLst>
      <p:ext uri="{BB962C8B-B14F-4D97-AF65-F5344CB8AC3E}">
        <p14:creationId xmlns:p14="http://schemas.microsoft.com/office/powerpoint/2010/main" val="2386191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9" grpId="0"/>
      <p:bldP spid="10" grpId="0" animBg="1"/>
      <p:bldP spid="11" grpId="0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8482" y="731651"/>
            <a:ext cx="833822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u="sng" dirty="0">
                <a:solidFill>
                  <a:srgbClr val="C00000"/>
                </a:solidFill>
                <a:latin typeface="Berlin Sans FB" panose="020E0602020502020306" pitchFamily="34" charset="0"/>
              </a:rPr>
              <a:t>Introduction</a:t>
            </a:r>
            <a:r>
              <a:rPr lang="fr-FR" sz="2000" dirty="0">
                <a:solidFill>
                  <a:srgbClr val="C00000"/>
                </a:solidFill>
                <a:latin typeface="Berlin Sans FB" panose="020E0602020502020306" pitchFamily="34" charset="0"/>
              </a:rPr>
              <a:t> </a:t>
            </a:r>
            <a:r>
              <a:rPr lang="fr-FR" sz="2000" dirty="0" smtClean="0">
                <a:solidFill>
                  <a:srgbClr val="92D050"/>
                </a:solidFill>
                <a:latin typeface="Berlin Sans FB" panose="020E0602020502020306" pitchFamily="34" charset="0"/>
              </a:rPr>
              <a:t>:</a:t>
            </a:r>
          </a:p>
          <a:p>
            <a:r>
              <a:rPr lang="fr-FR" sz="2000" dirty="0">
                <a:solidFill>
                  <a:srgbClr val="92D050"/>
                </a:solidFill>
                <a:latin typeface="Berlin Sans FB" panose="020E0602020502020306" pitchFamily="34" charset="0"/>
              </a:rPr>
              <a:t> comment s’informe-t-on aujourd’hui ?</a:t>
            </a:r>
          </a:p>
        </p:txBody>
      </p:sp>
      <p:sp>
        <p:nvSpPr>
          <p:cNvPr id="6" name="Rectangle 5"/>
          <p:cNvSpPr/>
          <p:nvPr/>
        </p:nvSpPr>
        <p:spPr>
          <a:xfrm>
            <a:off x="778482" y="1787794"/>
            <a:ext cx="531751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u="sng" dirty="0">
                <a:solidFill>
                  <a:srgbClr val="C00000"/>
                </a:solidFill>
                <a:latin typeface="Berlin Sans FB" panose="020E0602020502020306" pitchFamily="34" charset="0"/>
              </a:rPr>
              <a:t>Axe 1 </a:t>
            </a:r>
            <a:r>
              <a:rPr lang="fr-FR" sz="2000" dirty="0">
                <a:solidFill>
                  <a:srgbClr val="92D050"/>
                </a:solidFill>
                <a:latin typeface="Berlin Sans FB" panose="020E0602020502020306" pitchFamily="34" charset="0"/>
              </a:rPr>
              <a:t>-Les grandes </a:t>
            </a:r>
            <a:r>
              <a:rPr lang="fr-FR" sz="2000" dirty="0" smtClean="0">
                <a:solidFill>
                  <a:srgbClr val="92D050"/>
                </a:solidFill>
                <a:latin typeface="Berlin Sans FB" panose="020E0602020502020306" pitchFamily="34" charset="0"/>
              </a:rPr>
              <a:t>révolutions techniques </a:t>
            </a:r>
            <a:r>
              <a:rPr lang="fr-FR" sz="2000" dirty="0">
                <a:solidFill>
                  <a:srgbClr val="92D050"/>
                </a:solidFill>
                <a:latin typeface="Berlin Sans FB" panose="020E0602020502020306" pitchFamily="34" charset="0"/>
              </a:rPr>
              <a:t>de l’information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6287067" y="1212552"/>
            <a:ext cx="5360894" cy="1754326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L’information imprimée : de la diffusion de l’imprimerie à 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la presse 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à grand tirage.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L’information 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par le son et l’image : radio et télévision 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au XXe 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siècle.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L’information 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mondialisée et individualisée : naissance 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et extension 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du réseau Internet.</a:t>
            </a:r>
          </a:p>
        </p:txBody>
      </p:sp>
      <p:sp>
        <p:nvSpPr>
          <p:cNvPr id="9" name="Rectangle 8"/>
          <p:cNvSpPr/>
          <p:nvPr/>
        </p:nvSpPr>
        <p:spPr>
          <a:xfrm>
            <a:off x="778482" y="3551823"/>
            <a:ext cx="487825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u="sng" dirty="0">
                <a:solidFill>
                  <a:srgbClr val="C00000"/>
                </a:solidFill>
                <a:latin typeface="Berlin Sans FB" panose="020E0602020502020306" pitchFamily="34" charset="0"/>
              </a:rPr>
              <a:t>Axe 2</a:t>
            </a:r>
            <a:r>
              <a:rPr lang="fr-FR" sz="2000" dirty="0">
                <a:solidFill>
                  <a:srgbClr val="92D050"/>
                </a:solidFill>
                <a:latin typeface="Berlin Sans FB" panose="020E0602020502020306" pitchFamily="34" charset="0"/>
              </a:rPr>
              <a:t> -Liberté ou contrôle </a:t>
            </a:r>
            <a:r>
              <a:rPr lang="fr-FR" sz="2000" dirty="0" smtClean="0">
                <a:solidFill>
                  <a:srgbClr val="92D050"/>
                </a:solidFill>
                <a:latin typeface="Berlin Sans FB" panose="020E0602020502020306" pitchFamily="34" charset="0"/>
              </a:rPr>
              <a:t>de l’information </a:t>
            </a:r>
            <a:r>
              <a:rPr lang="fr-FR" sz="2000" dirty="0">
                <a:solidFill>
                  <a:srgbClr val="92D050"/>
                </a:solidFill>
                <a:latin typeface="Berlin Sans FB" panose="020E0602020502020306" pitchFamily="34" charset="0"/>
              </a:rPr>
              <a:t>: </a:t>
            </a:r>
            <a:endParaRPr lang="fr-FR" sz="2000" dirty="0" smtClean="0">
              <a:solidFill>
                <a:srgbClr val="92D050"/>
              </a:solidFill>
              <a:latin typeface="Berlin Sans FB" panose="020E0602020502020306" pitchFamily="34" charset="0"/>
            </a:endParaRPr>
          </a:p>
          <a:p>
            <a:r>
              <a:rPr lang="fr-FR" sz="2000" dirty="0" smtClean="0">
                <a:solidFill>
                  <a:srgbClr val="92D050"/>
                </a:solidFill>
                <a:latin typeface="Berlin Sans FB" panose="020E0602020502020306" pitchFamily="34" charset="0"/>
              </a:rPr>
              <a:t>un débat politique </a:t>
            </a:r>
            <a:r>
              <a:rPr lang="fr-FR" sz="2000" dirty="0">
                <a:solidFill>
                  <a:srgbClr val="92D050"/>
                </a:solidFill>
                <a:latin typeface="Berlin Sans FB" panose="020E0602020502020306" pitchFamily="34" charset="0"/>
              </a:rPr>
              <a:t>fondamental</a:t>
            </a:r>
          </a:p>
          <a:p>
            <a:endParaRPr lang="fr-FR" sz="2000" dirty="0">
              <a:solidFill>
                <a:srgbClr val="92D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87067" y="3185840"/>
            <a:ext cx="5360894" cy="1754326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L’information dépendante de l’opinion ? L’affaire Dreyfus 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et la 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presse.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 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L’information entre le marché et l’État : </a:t>
            </a:r>
            <a:r>
              <a:rPr lang="fr-FR" sz="1600" dirty="0">
                <a:solidFill>
                  <a:schemeClr val="bg1"/>
                </a:solidFill>
                <a:latin typeface="Berlin Sans FB" panose="020E0602020502020306" pitchFamily="34" charset="0"/>
              </a:rPr>
              <a:t>histoire de </a:t>
            </a:r>
            <a:r>
              <a:rPr lang="fr-FR" sz="16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l’Agence Havas </a:t>
            </a:r>
            <a:r>
              <a:rPr lang="fr-FR" sz="1600" dirty="0">
                <a:solidFill>
                  <a:schemeClr val="bg1"/>
                </a:solidFill>
                <a:latin typeface="Berlin Sans FB" panose="020E0602020502020306" pitchFamily="34" charset="0"/>
              </a:rPr>
              <a:t>et de l’AFP.</a:t>
            </a:r>
            <a:endParaRPr lang="fr-FR" dirty="0">
              <a:solidFill>
                <a:schemeClr val="bg1"/>
              </a:solidFill>
              <a:latin typeface="Berlin Sans FB" panose="020E0602020502020306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Information 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et propagande en temps de guerre : </a:t>
            </a:r>
            <a:r>
              <a:rPr lang="fr-FR" sz="1600" dirty="0">
                <a:solidFill>
                  <a:schemeClr val="bg1"/>
                </a:solidFill>
                <a:latin typeface="Berlin Sans FB" panose="020E0602020502020306" pitchFamily="34" charset="0"/>
              </a:rPr>
              <a:t>les </a:t>
            </a:r>
            <a:r>
              <a:rPr lang="fr-FR" sz="16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médias et </a:t>
            </a:r>
            <a:r>
              <a:rPr lang="fr-FR" sz="1600" dirty="0">
                <a:solidFill>
                  <a:schemeClr val="bg1"/>
                </a:solidFill>
                <a:latin typeface="Berlin Sans FB" panose="020E0602020502020306" pitchFamily="34" charset="0"/>
              </a:rPr>
              <a:t>la guerre du Vietnam</a:t>
            </a:r>
            <a:r>
              <a:rPr lang="fr-FR" sz="1400" dirty="0">
                <a:solidFill>
                  <a:schemeClr val="bg1"/>
                </a:solidFill>
                <a:latin typeface="Berlin Sans FB" panose="020E0602020502020306" pitchFamily="34" charset="0"/>
              </a:rPr>
              <a:t>.</a:t>
            </a:r>
            <a:endParaRPr lang="fr-FR" sz="16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78482" y="5208131"/>
            <a:ext cx="43667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u="sng" dirty="0" smtClean="0">
                <a:solidFill>
                  <a:srgbClr val="C00000"/>
                </a:solidFill>
                <a:latin typeface="Berlin Sans FB" panose="020E0602020502020306" pitchFamily="34" charset="0"/>
              </a:rPr>
              <a:t>OTC</a:t>
            </a:r>
            <a:r>
              <a:rPr lang="fr-FR" sz="2000" dirty="0">
                <a:solidFill>
                  <a:srgbClr val="92D050"/>
                </a:solidFill>
                <a:latin typeface="Berlin Sans FB" panose="020E0602020502020306" pitchFamily="34" charset="0"/>
              </a:rPr>
              <a:t>  -L’information à l’heure</a:t>
            </a:r>
          </a:p>
          <a:p>
            <a:r>
              <a:rPr lang="fr-FR" sz="2000" dirty="0">
                <a:solidFill>
                  <a:srgbClr val="92D050"/>
                </a:solidFill>
                <a:latin typeface="Berlin Sans FB" panose="020E0602020502020306" pitchFamily="34" charset="0"/>
              </a:rPr>
              <a:t>d’Internet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287067" y="5208131"/>
            <a:ext cx="5360894" cy="1200329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Vers une information fragmentée et horizontale.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Témoignages 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et lanceurs d’alerte.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Les 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théories du complot : </a:t>
            </a:r>
            <a:r>
              <a:rPr lang="fr-FR" sz="1600" dirty="0">
                <a:solidFill>
                  <a:schemeClr val="bg1"/>
                </a:solidFill>
                <a:latin typeface="Berlin Sans FB" panose="020E0602020502020306" pitchFamily="34" charset="0"/>
              </a:rPr>
              <a:t>comment trouvent-elles </a:t>
            </a:r>
            <a:r>
              <a:rPr lang="fr-FR" sz="16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une nouvelle </a:t>
            </a:r>
            <a:r>
              <a:rPr lang="fr-FR" sz="1600" dirty="0">
                <a:solidFill>
                  <a:schemeClr val="bg1"/>
                </a:solidFill>
                <a:latin typeface="Berlin Sans FB" panose="020E0602020502020306" pitchFamily="34" charset="0"/>
              </a:rPr>
              <a:t>jeunesse sur Internet 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50376" y="142024"/>
            <a:ext cx="111975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solidFill>
                  <a:srgbClr val="C00000"/>
                </a:solidFill>
                <a:latin typeface="Berlin Sans FB" panose="020E0602020502020306" pitchFamily="34" charset="0"/>
              </a:rPr>
              <a:t>Thème 4 : S’informer : un regard critique sur les sources et modes de communication</a:t>
            </a:r>
          </a:p>
        </p:txBody>
      </p:sp>
    </p:spTree>
    <p:extLst>
      <p:ext uri="{BB962C8B-B14F-4D97-AF65-F5344CB8AC3E}">
        <p14:creationId xmlns:p14="http://schemas.microsoft.com/office/powerpoint/2010/main" val="1669156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9" grpId="0"/>
      <p:bldP spid="10" grpId="0" animBg="1"/>
      <p:bldP spid="11" grpId="0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8482" y="731651"/>
            <a:ext cx="83382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u="sng" dirty="0">
                <a:solidFill>
                  <a:srgbClr val="C00000"/>
                </a:solidFill>
                <a:latin typeface="Berlin Sans FB" panose="020E0602020502020306" pitchFamily="34" charset="0"/>
              </a:rPr>
              <a:t>Introduction</a:t>
            </a:r>
            <a:r>
              <a:rPr lang="fr-FR" sz="2000" dirty="0">
                <a:solidFill>
                  <a:srgbClr val="C00000"/>
                </a:solidFill>
                <a:latin typeface="Berlin Sans FB" panose="020E0602020502020306" pitchFamily="34" charset="0"/>
              </a:rPr>
              <a:t> </a:t>
            </a:r>
            <a:r>
              <a:rPr lang="fr-FR" sz="2000" dirty="0" smtClean="0">
                <a:solidFill>
                  <a:srgbClr val="92D050"/>
                </a:solidFill>
                <a:latin typeface="Berlin Sans FB" panose="020E0602020502020306" pitchFamily="34" charset="0"/>
              </a:rPr>
              <a:t>: États </a:t>
            </a:r>
            <a:r>
              <a:rPr lang="fr-FR" sz="2000" dirty="0">
                <a:solidFill>
                  <a:srgbClr val="92D050"/>
                </a:solidFill>
                <a:latin typeface="Berlin Sans FB" panose="020E0602020502020306" pitchFamily="34" charset="0"/>
              </a:rPr>
              <a:t>et religions aujourd’hui.</a:t>
            </a:r>
          </a:p>
        </p:txBody>
      </p:sp>
      <p:sp>
        <p:nvSpPr>
          <p:cNvPr id="6" name="Rectangle 5"/>
          <p:cNvSpPr/>
          <p:nvPr/>
        </p:nvSpPr>
        <p:spPr>
          <a:xfrm>
            <a:off x="778482" y="1787794"/>
            <a:ext cx="531751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u="sng" dirty="0">
                <a:solidFill>
                  <a:srgbClr val="C00000"/>
                </a:solidFill>
                <a:latin typeface="Berlin Sans FB" panose="020E0602020502020306" pitchFamily="34" charset="0"/>
              </a:rPr>
              <a:t>Axe 1 </a:t>
            </a:r>
            <a:r>
              <a:rPr lang="fr-FR" sz="2000" dirty="0">
                <a:solidFill>
                  <a:srgbClr val="92D050"/>
                </a:solidFill>
                <a:latin typeface="Berlin Sans FB" panose="020E0602020502020306" pitchFamily="34" charset="0"/>
              </a:rPr>
              <a:t>-Pouvoir et religion : des </a:t>
            </a:r>
            <a:r>
              <a:rPr lang="fr-FR" sz="2000" dirty="0" smtClean="0">
                <a:solidFill>
                  <a:srgbClr val="92D050"/>
                </a:solidFill>
                <a:latin typeface="Berlin Sans FB" panose="020E0602020502020306" pitchFamily="34" charset="0"/>
              </a:rPr>
              <a:t>liens historiques </a:t>
            </a:r>
            <a:r>
              <a:rPr lang="fr-FR" sz="2000" dirty="0">
                <a:solidFill>
                  <a:srgbClr val="92D050"/>
                </a:solidFill>
                <a:latin typeface="Berlin Sans FB" panose="020E0602020502020306" pitchFamily="34" charset="0"/>
              </a:rPr>
              <a:t>traditionnels</a:t>
            </a:r>
          </a:p>
        </p:txBody>
      </p:sp>
      <p:sp>
        <p:nvSpPr>
          <p:cNvPr id="7" name="Rectangle 6"/>
          <p:cNvSpPr/>
          <p:nvPr/>
        </p:nvSpPr>
        <p:spPr>
          <a:xfrm>
            <a:off x="6287067" y="1212552"/>
            <a:ext cx="5360894" cy="1477328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Le pape et l’empereur, deux figures de pouvoir : le</a:t>
            </a:r>
          </a:p>
          <a:p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couronnement de Charlemagne.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Pouvoir 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politique et magistère religieux : le calife et</a:t>
            </a:r>
          </a:p>
          <a:p>
            <a:pPr marL="285750" indent="-285750">
              <a:buFontTx/>
              <a:buChar char="-"/>
            </a:pP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l’empereur byzantin au IXe-Xe siècle, approche comparée</a:t>
            </a:r>
          </a:p>
        </p:txBody>
      </p:sp>
      <p:sp>
        <p:nvSpPr>
          <p:cNvPr id="9" name="Rectangle 8"/>
          <p:cNvSpPr/>
          <p:nvPr/>
        </p:nvSpPr>
        <p:spPr>
          <a:xfrm>
            <a:off x="778482" y="3551823"/>
            <a:ext cx="407836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u="sng" dirty="0">
                <a:solidFill>
                  <a:srgbClr val="C00000"/>
                </a:solidFill>
                <a:latin typeface="Berlin Sans FB" panose="020E0602020502020306" pitchFamily="34" charset="0"/>
              </a:rPr>
              <a:t>Axe 2</a:t>
            </a:r>
            <a:r>
              <a:rPr lang="fr-FR" sz="2000" dirty="0">
                <a:solidFill>
                  <a:srgbClr val="92D050"/>
                </a:solidFill>
                <a:latin typeface="Berlin Sans FB" panose="020E0602020502020306" pitchFamily="34" charset="0"/>
              </a:rPr>
              <a:t> -États et religions : une inégale</a:t>
            </a:r>
          </a:p>
          <a:p>
            <a:r>
              <a:rPr lang="fr-FR" sz="2000" dirty="0">
                <a:solidFill>
                  <a:srgbClr val="92D050"/>
                </a:solidFill>
                <a:latin typeface="Berlin Sans FB" panose="020E0602020502020306" pitchFamily="34" charset="0"/>
              </a:rPr>
              <a:t>sécularisation</a:t>
            </a:r>
          </a:p>
        </p:txBody>
      </p:sp>
      <p:sp>
        <p:nvSpPr>
          <p:cNvPr id="10" name="Rectangle 9"/>
          <p:cNvSpPr/>
          <p:nvPr/>
        </p:nvSpPr>
        <p:spPr>
          <a:xfrm>
            <a:off x="6287067" y="3185840"/>
            <a:ext cx="5360894" cy="1200329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La laïcité en Turquie : l’abolition du califat en 1924 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par Mustapha 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Kemal.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États 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et religions dans la politique intérieure des 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États-Unis depuis 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la Seconde Guerre mondiale..</a:t>
            </a:r>
            <a:endParaRPr lang="fr-FR" sz="20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78482" y="5208131"/>
            <a:ext cx="43667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u="sng" dirty="0" smtClean="0">
                <a:solidFill>
                  <a:srgbClr val="C00000"/>
                </a:solidFill>
                <a:latin typeface="Berlin Sans FB" panose="020E0602020502020306" pitchFamily="34" charset="0"/>
              </a:rPr>
              <a:t>OTC</a:t>
            </a:r>
            <a:r>
              <a:rPr lang="fr-FR" sz="2000" dirty="0">
                <a:solidFill>
                  <a:srgbClr val="92D050"/>
                </a:solidFill>
                <a:latin typeface="Berlin Sans FB" panose="020E0602020502020306" pitchFamily="34" charset="0"/>
              </a:rPr>
              <a:t>  -État et religions en Inde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287067" y="5208131"/>
            <a:ext cx="5360894" cy="1200329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État et religions : « sécularisme » et dimension politique </a:t>
            </a: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de la 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religion.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Les 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minorités religieuses.</a:t>
            </a:r>
          </a:p>
          <a:p>
            <a:pPr marL="285750" indent="-285750">
              <a:buFontTx/>
              <a:buChar char="-"/>
            </a:pPr>
            <a:r>
              <a:rPr lang="fr-FR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Des </a:t>
            </a:r>
            <a:r>
              <a:rPr lang="fr-FR" dirty="0">
                <a:solidFill>
                  <a:schemeClr val="bg1"/>
                </a:solidFill>
                <a:latin typeface="Berlin Sans FB" panose="020E0602020502020306" pitchFamily="34" charset="0"/>
              </a:rPr>
              <a:t>enjeux géopolitiques : l’Inde et le Pakistan.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95530" y="180496"/>
            <a:ext cx="71041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solidFill>
                  <a:srgbClr val="C00000"/>
                </a:solidFill>
                <a:latin typeface="Berlin Sans FB" panose="020E0602020502020306" pitchFamily="34" charset="0"/>
              </a:rPr>
              <a:t>Thème 5 : Analyser les relations entre États et religions</a:t>
            </a:r>
          </a:p>
        </p:txBody>
      </p:sp>
    </p:spTree>
    <p:extLst>
      <p:ext uri="{BB962C8B-B14F-4D97-AF65-F5344CB8AC3E}">
        <p14:creationId xmlns:p14="http://schemas.microsoft.com/office/powerpoint/2010/main" val="1244810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9" grpId="0"/>
      <p:bldP spid="10" grpId="0" animBg="1"/>
      <p:bldP spid="11" grpId="0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61446" y="3529526"/>
            <a:ext cx="7857565" cy="1277786"/>
          </a:xfrm>
          <a:prstGeom prst="rect">
            <a:avLst/>
          </a:prstGeom>
          <a:ln w="3810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dirty="0" smtClean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Quels </a:t>
            </a:r>
            <a:r>
              <a:rPr lang="fr-FR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sont les différents aspects de la puissance des États-Unis d’Amérique aujourd’hui ?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Vous prendrez en compte les champs diplomatiques et militaires, les champs économiques et financiers et les champs </a:t>
            </a:r>
            <a:r>
              <a:rPr lang="fr-FR" dirty="0" smtClean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culturels</a:t>
            </a:r>
            <a:endParaRPr lang="fr-FR" dirty="0">
              <a:latin typeface="Berlin Sans FB" panose="020E0602020502020306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2194" y="506523"/>
            <a:ext cx="11174506" cy="830997"/>
          </a:xfrm>
          <a:prstGeom prst="rect">
            <a:avLst/>
          </a:prstGeom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2400" dirty="0">
                <a:solidFill>
                  <a:srgbClr val="C00000"/>
                </a:solidFill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Cette spécialité ne donnera lieu à une épreuve commune de contrôle continu </a:t>
            </a:r>
            <a:r>
              <a:rPr lang="fr-FR" sz="2400" dirty="0" smtClean="0">
                <a:solidFill>
                  <a:srgbClr val="C00000"/>
                </a:solidFill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(= CCF) que </a:t>
            </a:r>
            <a:r>
              <a:rPr lang="fr-FR" sz="2400" u="sng" dirty="0" smtClean="0">
                <a:solidFill>
                  <a:srgbClr val="C00000"/>
                </a:solidFill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</a:t>
            </a:r>
            <a:r>
              <a:rPr lang="fr-FR" sz="2400" u="sng" dirty="0">
                <a:solidFill>
                  <a:srgbClr val="C00000"/>
                </a:solidFill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l’élève abandonne la spécialité en fin de première</a:t>
            </a:r>
            <a:endParaRPr lang="fr-FR" sz="2400" u="sng" dirty="0">
              <a:solidFill>
                <a:srgbClr val="C00000"/>
              </a:solidFill>
              <a:latin typeface="Berlin Sans FB" panose="020E0602020502020306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546412" y="1680882"/>
            <a:ext cx="3052482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QUEL SUJET ?</a:t>
            </a:r>
            <a:endParaRPr lang="fr-FR" sz="24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77932" y="2515275"/>
            <a:ext cx="26965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u="sng" dirty="0">
                <a:solidFill>
                  <a:srgbClr val="92D050"/>
                </a:solidFill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</a:t>
            </a:r>
            <a:r>
              <a:rPr lang="fr-FR" sz="2400" u="sng" dirty="0" smtClean="0">
                <a:solidFill>
                  <a:srgbClr val="92D050"/>
                </a:solidFill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COMPOSITION</a:t>
            </a:r>
            <a:endParaRPr lang="fr-FR" sz="2400" dirty="0">
              <a:solidFill>
                <a:srgbClr val="92D050"/>
              </a:solidFill>
              <a:latin typeface="Berlin Sans FB" panose="020E0602020502020306" pitchFamily="34" charset="0"/>
            </a:endParaRPr>
          </a:p>
        </p:txBody>
      </p:sp>
      <p:sp>
        <p:nvSpPr>
          <p:cNvPr id="8" name="Flèche courbée vers la droite 7"/>
          <p:cNvSpPr/>
          <p:nvPr/>
        </p:nvSpPr>
        <p:spPr>
          <a:xfrm>
            <a:off x="1425388" y="1816278"/>
            <a:ext cx="731520" cy="1216152"/>
          </a:xfrm>
          <a:prstGeom prst="curvedRightArrow">
            <a:avLst>
              <a:gd name="adj1" fmla="val 25000"/>
              <a:gd name="adj2" fmla="val 83125"/>
              <a:gd name="adj3" fmla="val 25000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12326" y="5450819"/>
            <a:ext cx="7106685" cy="685059"/>
          </a:xfrm>
          <a:prstGeom prst="rect">
            <a:avLst/>
          </a:prstGeom>
          <a:ln w="3810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Quelles sont les menaces qui pèsent sur la liberté d’information ? </a:t>
            </a:r>
            <a:endParaRPr lang="fr-FR" dirty="0" smtClean="0">
              <a:latin typeface="Berlin Sans FB" panose="020E0602020502020306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dirty="0" smtClean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Vous </a:t>
            </a:r>
            <a:r>
              <a:rPr lang="fr-FR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nourrirez votre réflexion d’exemples puisés dans l’histoire du XXe</a:t>
            </a:r>
          </a:p>
        </p:txBody>
      </p:sp>
    </p:spTree>
    <p:extLst>
      <p:ext uri="{BB962C8B-B14F-4D97-AF65-F5344CB8AC3E}">
        <p14:creationId xmlns:p14="http://schemas.microsoft.com/office/powerpoint/2010/main" val="2092901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Base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Base</Template>
  <TotalTime>881</TotalTime>
  <Words>903</Words>
  <Application>Microsoft Office PowerPoint</Application>
  <PresentationFormat>Grand écran</PresentationFormat>
  <Paragraphs>111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6" baseType="lpstr">
      <vt:lpstr>Berlin Sans FB</vt:lpstr>
      <vt:lpstr>Calibri</vt:lpstr>
      <vt:lpstr>Corbel</vt:lpstr>
      <vt:lpstr>Times New Roman</vt:lpstr>
      <vt:lpstr>Wingdings</vt:lpstr>
      <vt:lpstr>Base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</dc:creator>
  <cp:lastModifiedBy>Utilisateur</cp:lastModifiedBy>
  <cp:revision>20</cp:revision>
  <dcterms:created xsi:type="dcterms:W3CDTF">2019-09-06T20:14:29Z</dcterms:created>
  <dcterms:modified xsi:type="dcterms:W3CDTF">2020-08-26T09:06:20Z</dcterms:modified>
</cp:coreProperties>
</file>